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445D_BF05662F.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5"/>
  </p:notesMasterIdLst>
  <p:handoutMasterIdLst>
    <p:handoutMasterId r:id="rId26"/>
  </p:handoutMasterIdLst>
  <p:sldIdLst>
    <p:sldId id="17174" r:id="rId5"/>
    <p:sldId id="17498" r:id="rId6"/>
    <p:sldId id="17175" r:id="rId7"/>
    <p:sldId id="17167" r:id="rId8"/>
    <p:sldId id="17488" r:id="rId9"/>
    <p:sldId id="17306" r:id="rId10"/>
    <p:sldId id="17470" r:id="rId11"/>
    <p:sldId id="17173" r:id="rId12"/>
    <p:sldId id="274" r:id="rId13"/>
    <p:sldId id="17473" r:id="rId14"/>
    <p:sldId id="17176" r:id="rId15"/>
    <p:sldId id="17178" r:id="rId16"/>
    <p:sldId id="270" r:id="rId17"/>
    <p:sldId id="17500" r:id="rId18"/>
    <p:sldId id="17495" r:id="rId19"/>
    <p:sldId id="17496" r:id="rId20"/>
    <p:sldId id="17497" r:id="rId21"/>
    <p:sldId id="17501" r:id="rId22"/>
    <p:sldId id="17502" r:id="rId23"/>
    <p:sldId id="17172" r:id="rId24"/>
  </p:sldIdLst>
  <p:sldSz cx="12192000" cy="6858000"/>
  <p:notesSz cx="6858000" cy="9144000"/>
  <p:embeddedFontLst>
    <p:embeddedFont>
      <p:font typeface="ImaginaryFriendBBW00-Bold" panose="02000806000000020004" charset="0"/>
      <p:bold r:id="rId27"/>
    </p:embeddedFont>
    <p:embeddedFont>
      <p:font typeface="ImaginaryFriendBBW00-Rg" panose="02000506000000020004" charset="0"/>
      <p:regular r:id="rId28"/>
    </p:embeddedFont>
    <p:embeddedFont>
      <p:font typeface="Open Sans" panose="020B0606030504020204" pitchFamily="34" charset="0"/>
      <p:regular r:id="rId29"/>
      <p:bold r:id="rId30"/>
      <p:italic r:id="rId31"/>
      <p:boldItalic r:id="rId32"/>
    </p:embeddedFont>
    <p:embeddedFont>
      <p:font typeface="Roboto Slab" pitchFamily="2" charset="0"/>
      <p:regular r:id="rId33"/>
      <p:bold r:id="rId34"/>
    </p:embeddedFont>
    <p:embeddedFont>
      <p:font typeface="Segoe UI" panose="020B0502040204020203"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46A00C0F-C07F-4C57-979F-3BB3C9B821EF}">
          <p14:sldIdLst>
            <p14:sldId id="17174"/>
            <p14:sldId id="17498"/>
            <p14:sldId id="17175"/>
            <p14:sldId id="17167"/>
            <p14:sldId id="17488"/>
            <p14:sldId id="17306"/>
            <p14:sldId id="17470"/>
            <p14:sldId id="17173"/>
            <p14:sldId id="274"/>
            <p14:sldId id="17473"/>
            <p14:sldId id="17176"/>
            <p14:sldId id="17178"/>
            <p14:sldId id="270"/>
            <p14:sldId id="17500"/>
            <p14:sldId id="17495"/>
            <p14:sldId id="17496"/>
            <p14:sldId id="17497"/>
            <p14:sldId id="17501"/>
            <p14:sldId id="17502"/>
            <p14:sldId id="171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0EC52C-4F56-230F-C6A8-498E4ACABFEE}" name="Marianne Lina Myrene Laflor" initials="ML" userId="S::mlml@bornsvilkar.dk::199dadab-4cc9-4110-9502-9728457cdcd6" providerId="AD"/>
  <p188:author id="{96614F5A-346A-9F80-9939-A6C70E39D899}" name="Marie Kristine Grünberger Hultberg" initials="MKGH" userId="S::mkgh@bornsvilkar.dk::db59df52-f6e0-4700-9c8d-b1c6d1d13f48" providerId="AD"/>
  <p188:author id="{89245394-EB31-0CFB-18E9-8D238A7FE1EC}" name="Helle Lund" initials="HL" userId="S::helu@bornsvilkar.dk::7a620a60-865d-43c0-8d65-9d721ff886eb" providerId="AD"/>
  <p188:author id="{12DCE5CD-D090-867E-3299-DA1273D0C646}" name="Anne Kathrine Kjær Trier" initials="AKKT" userId="S::ankj@bornsvilkar.dk::1f1a6d7b-7f44-4aaa-8dac-713d25774b46" providerId="AD"/>
  <p188:author id="{B0D056E7-588F-B40F-8BC5-D18FF97EEB32}" name="Sine Johs" initials="SJ" userId="S::sijo@bornsvilkar.dk::3b329bbc-5b69-46b3-9bed-ca8aec4742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7F"/>
    <a:srgbClr val="D9D9D9"/>
    <a:srgbClr val="E6F0F2"/>
    <a:srgbClr val="002F6D"/>
    <a:srgbClr val="00B2A9"/>
    <a:srgbClr val="FF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B532B8-F07B-070B-392E-EA4F2F1419A9}" v="2" dt="2024-10-23T12:06:01.8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1418" autoAdjust="0"/>
  </p:normalViewPr>
  <p:slideViewPr>
    <p:cSldViewPr snapToGrid="0">
      <p:cViewPr varScale="1">
        <p:scale>
          <a:sx n="70" d="100"/>
          <a:sy n="70" d="100"/>
        </p:scale>
        <p:origin x="512"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e Lina Myrene Laflor" userId="199dadab-4cc9-4110-9502-9728457cdcd6" providerId="ADAL" clId="{6C492C97-0F7D-4F03-82D5-07ED170E3FCE}"/>
    <pc:docChg chg="custSel modSld">
      <pc:chgData name="Marianne Lina Myrene Laflor" userId="199dadab-4cc9-4110-9502-9728457cdcd6" providerId="ADAL" clId="{6C492C97-0F7D-4F03-82D5-07ED170E3FCE}" dt="2024-10-11T15:16:10.939" v="262" actId="729"/>
      <pc:docMkLst>
        <pc:docMk/>
      </pc:docMkLst>
      <pc:sldChg chg="modSp">
        <pc:chgData name="Marianne Lina Myrene Laflor" userId="199dadab-4cc9-4110-9502-9728457cdcd6" providerId="ADAL" clId="{6C492C97-0F7D-4F03-82D5-07ED170E3FCE}" dt="2024-10-11T15:05:24.647" v="11" actId="20577"/>
        <pc:sldMkLst>
          <pc:docMk/>
          <pc:sldMk cId="1147382648" sldId="17173"/>
        </pc:sldMkLst>
        <pc:spChg chg="mod">
          <ac:chgData name="Marianne Lina Myrene Laflor" userId="199dadab-4cc9-4110-9502-9728457cdcd6" providerId="ADAL" clId="{6C492C97-0F7D-4F03-82D5-07ED170E3FCE}" dt="2024-10-11T15:05:19.173" v="8" actId="20577"/>
          <ac:spMkLst>
            <pc:docMk/>
            <pc:sldMk cId="1147382648" sldId="17173"/>
            <ac:spMk id="15" creationId="{0D8EDA29-CBC5-13E7-5FCB-AE6E03B2DABC}"/>
          </ac:spMkLst>
        </pc:spChg>
        <pc:spChg chg="mod">
          <ac:chgData name="Marianne Lina Myrene Laflor" userId="199dadab-4cc9-4110-9502-9728457cdcd6" providerId="ADAL" clId="{6C492C97-0F7D-4F03-82D5-07ED170E3FCE}" dt="2024-10-11T15:05:17.155" v="7" actId="20577"/>
          <ac:spMkLst>
            <pc:docMk/>
            <pc:sldMk cId="1147382648" sldId="17173"/>
            <ac:spMk id="16" creationId="{8355BBCA-D6E3-F59A-41C8-9E9AC6517902}"/>
          </ac:spMkLst>
        </pc:spChg>
        <pc:spChg chg="mod">
          <ac:chgData name="Marianne Lina Myrene Laflor" userId="199dadab-4cc9-4110-9502-9728457cdcd6" providerId="ADAL" clId="{6C492C97-0F7D-4F03-82D5-07ED170E3FCE}" dt="2024-10-11T15:05:15.171" v="6" actId="20577"/>
          <ac:spMkLst>
            <pc:docMk/>
            <pc:sldMk cId="1147382648" sldId="17173"/>
            <ac:spMk id="17" creationId="{CF497174-B725-53BF-3B09-9FF05CAE5790}"/>
          </ac:spMkLst>
        </pc:spChg>
        <pc:spChg chg="mod">
          <ac:chgData name="Marianne Lina Myrene Laflor" userId="199dadab-4cc9-4110-9502-9728457cdcd6" providerId="ADAL" clId="{6C492C97-0F7D-4F03-82D5-07ED170E3FCE}" dt="2024-10-11T15:05:22.466" v="10" actId="20577"/>
          <ac:spMkLst>
            <pc:docMk/>
            <pc:sldMk cId="1147382648" sldId="17173"/>
            <ac:spMk id="18" creationId="{1427D8D9-AECD-04CF-D90E-A17DCF94DFF5}"/>
          </ac:spMkLst>
        </pc:spChg>
        <pc:spChg chg="mod">
          <ac:chgData name="Marianne Lina Myrene Laflor" userId="199dadab-4cc9-4110-9502-9728457cdcd6" providerId="ADAL" clId="{6C492C97-0F7D-4F03-82D5-07ED170E3FCE}" dt="2024-10-11T15:05:21.229" v="9" actId="20577"/>
          <ac:spMkLst>
            <pc:docMk/>
            <pc:sldMk cId="1147382648" sldId="17173"/>
            <ac:spMk id="19" creationId="{F67FAC90-0173-6F59-E6F2-D8E08C9F1951}"/>
          </ac:spMkLst>
        </pc:spChg>
        <pc:spChg chg="mod">
          <ac:chgData name="Marianne Lina Myrene Laflor" userId="199dadab-4cc9-4110-9502-9728457cdcd6" providerId="ADAL" clId="{6C492C97-0F7D-4F03-82D5-07ED170E3FCE}" dt="2024-10-11T15:04:51.501" v="3" actId="20577"/>
          <ac:spMkLst>
            <pc:docMk/>
            <pc:sldMk cId="1147382648" sldId="17173"/>
            <ac:spMk id="20" creationId="{65DC654D-E0E4-61A6-50FC-E0E812DF9C97}"/>
          </ac:spMkLst>
        </pc:spChg>
        <pc:spChg chg="mod">
          <ac:chgData name="Marianne Lina Myrene Laflor" userId="199dadab-4cc9-4110-9502-9728457cdcd6" providerId="ADAL" clId="{6C492C97-0F7D-4F03-82D5-07ED170E3FCE}" dt="2024-10-11T15:05:24.647" v="11" actId="20577"/>
          <ac:spMkLst>
            <pc:docMk/>
            <pc:sldMk cId="1147382648" sldId="17173"/>
            <ac:spMk id="21" creationId="{B5AA4B66-9B3B-30FB-028B-C6FFFFC8F92E}"/>
          </ac:spMkLst>
        </pc:spChg>
      </pc:sldChg>
      <pc:sldChg chg="modSp mod">
        <pc:chgData name="Marianne Lina Myrene Laflor" userId="199dadab-4cc9-4110-9502-9728457cdcd6" providerId="ADAL" clId="{6C492C97-0F7D-4F03-82D5-07ED170E3FCE}" dt="2024-10-11T15:05:43.821" v="12" actId="20577"/>
        <pc:sldMkLst>
          <pc:docMk/>
          <pc:sldMk cId="1262052619" sldId="17176"/>
        </pc:sldMkLst>
        <pc:spChg chg="mod">
          <ac:chgData name="Marianne Lina Myrene Laflor" userId="199dadab-4cc9-4110-9502-9728457cdcd6" providerId="ADAL" clId="{6C492C97-0F7D-4F03-82D5-07ED170E3FCE}" dt="2024-10-11T15:05:43.821" v="12" actId="20577"/>
          <ac:spMkLst>
            <pc:docMk/>
            <pc:sldMk cId="1262052619" sldId="17176"/>
            <ac:spMk id="2" creationId="{439B5984-F864-0AEA-4FC3-65195745F719}"/>
          </ac:spMkLst>
        </pc:spChg>
      </pc:sldChg>
      <pc:sldChg chg="mod modShow">
        <pc:chgData name="Marianne Lina Myrene Laflor" userId="199dadab-4cc9-4110-9502-9728457cdcd6" providerId="ADAL" clId="{6C492C97-0F7D-4F03-82D5-07ED170E3FCE}" dt="2024-10-11T15:16:10.939" v="262" actId="729"/>
        <pc:sldMkLst>
          <pc:docMk/>
          <pc:sldMk cId="4207503001" sldId="17493"/>
        </pc:sldMkLst>
      </pc:sldChg>
      <pc:sldChg chg="mod modShow">
        <pc:chgData name="Marianne Lina Myrene Laflor" userId="199dadab-4cc9-4110-9502-9728457cdcd6" providerId="ADAL" clId="{6C492C97-0F7D-4F03-82D5-07ED170E3FCE}" dt="2024-10-11T15:16:07.273" v="261" actId="729"/>
        <pc:sldMkLst>
          <pc:docMk/>
          <pc:sldMk cId="3088783257" sldId="17494"/>
        </pc:sldMkLst>
      </pc:sldChg>
      <pc:sldChg chg="modSp mod">
        <pc:chgData name="Marianne Lina Myrene Laflor" userId="199dadab-4cc9-4110-9502-9728457cdcd6" providerId="ADAL" clId="{6C492C97-0F7D-4F03-82D5-07ED170E3FCE}" dt="2024-10-11T15:11:41.936" v="250" actId="20577"/>
        <pc:sldMkLst>
          <pc:docMk/>
          <pc:sldMk cId="2885339883" sldId="17495"/>
        </pc:sldMkLst>
        <pc:spChg chg="mod">
          <ac:chgData name="Marianne Lina Myrene Laflor" userId="199dadab-4cc9-4110-9502-9728457cdcd6" providerId="ADAL" clId="{6C492C97-0F7D-4F03-82D5-07ED170E3FCE}" dt="2024-10-11T15:11:41.936" v="250" actId="20577"/>
          <ac:spMkLst>
            <pc:docMk/>
            <pc:sldMk cId="2885339883" sldId="17495"/>
            <ac:spMk id="2" creationId="{3F469234-1B2F-33A9-7268-613DA01DC32B}"/>
          </ac:spMkLst>
        </pc:spChg>
      </pc:sldChg>
      <pc:sldChg chg="modSp mod">
        <pc:chgData name="Marianne Lina Myrene Laflor" userId="199dadab-4cc9-4110-9502-9728457cdcd6" providerId="ADAL" clId="{6C492C97-0F7D-4F03-82D5-07ED170E3FCE}" dt="2024-10-11T15:12:48.072" v="260" actId="20577"/>
        <pc:sldMkLst>
          <pc:docMk/>
          <pc:sldMk cId="3315201419" sldId="17496"/>
        </pc:sldMkLst>
        <pc:spChg chg="mod">
          <ac:chgData name="Marianne Lina Myrene Laflor" userId="199dadab-4cc9-4110-9502-9728457cdcd6" providerId="ADAL" clId="{6C492C97-0F7D-4F03-82D5-07ED170E3FCE}" dt="2024-10-11T15:12:48.072" v="260" actId="20577"/>
          <ac:spMkLst>
            <pc:docMk/>
            <pc:sldMk cId="3315201419" sldId="17496"/>
            <ac:spMk id="2" creationId="{3F469234-1B2F-33A9-7268-613DA01DC32B}"/>
          </ac:spMkLst>
        </pc:spChg>
      </pc:sldChg>
    </pc:docChg>
  </pc:docChgLst>
  <pc:docChgLst>
    <pc:chgData name="Marianne Lina Myrene Laflor" userId="S::mlml@bornsvilkar.dk::199dadab-4cc9-4110-9502-9728457cdcd6" providerId="AD" clId="Web-{B7B532B8-F07B-070B-392E-EA4F2F1419A9}"/>
    <pc:docChg chg="delSld modSection">
      <pc:chgData name="Marianne Lina Myrene Laflor" userId="S::mlml@bornsvilkar.dk::199dadab-4cc9-4110-9502-9728457cdcd6" providerId="AD" clId="Web-{B7B532B8-F07B-070B-392E-EA4F2F1419A9}" dt="2024-10-23T12:06:01.876" v="1"/>
      <pc:docMkLst>
        <pc:docMk/>
      </pc:docMkLst>
      <pc:sldChg chg="del">
        <pc:chgData name="Marianne Lina Myrene Laflor" userId="S::mlml@bornsvilkar.dk::199dadab-4cc9-4110-9502-9728457cdcd6" providerId="AD" clId="Web-{B7B532B8-F07B-070B-392E-EA4F2F1419A9}" dt="2024-10-23T12:06:01.876" v="1"/>
        <pc:sldMkLst>
          <pc:docMk/>
          <pc:sldMk cId="4207503001" sldId="17493"/>
        </pc:sldMkLst>
      </pc:sldChg>
      <pc:sldChg chg="del">
        <pc:chgData name="Marianne Lina Myrene Laflor" userId="S::mlml@bornsvilkar.dk::199dadab-4cc9-4110-9502-9728457cdcd6" providerId="AD" clId="Web-{B7B532B8-F07B-070B-392E-EA4F2F1419A9}" dt="2024-10-23T12:05:57.408" v="0"/>
        <pc:sldMkLst>
          <pc:docMk/>
          <pc:sldMk cId="3088783257" sldId="17494"/>
        </pc:sldMkLst>
      </pc:sldChg>
    </pc:docChg>
  </pc:docChgLst>
</pc:chgInfo>
</file>

<file path=ppt/comments/modernComment_445D_BF05662F.xml><?xml version="1.0" encoding="utf-8"?>
<p188:cmLst xmlns:a="http://schemas.openxmlformats.org/drawingml/2006/main" xmlns:r="http://schemas.openxmlformats.org/officeDocument/2006/relationships" xmlns:p188="http://schemas.microsoft.com/office/powerpoint/2018/8/main">
  <p188:cm id="{2CF296A3-28EC-448B-8921-142320004634}" authorId="{96614F5A-346A-9F80-9939-A6C70E39D899}" created="2023-10-20T10:42:32.997">
    <pc:sldMkLst xmlns:pc="http://schemas.microsoft.com/office/powerpoint/2013/main/command">
      <pc:docMk/>
      <pc:sldMk cId="3204802095" sldId="17501"/>
    </pc:sldMkLst>
    <p188:txBody>
      <a:bodyPr/>
      <a:lstStyle/>
      <a:p>
        <a:r>
          <a:rPr lang="da-DK"/>
          <a:t>Her skal de rigtige billeder lægges ind. Jeg har bare klippet dem ind, for det var det jeg kunne finde ud af...</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9632D98B-C304-4440-1209-B2219D70AE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7EEA9AD1-A0AC-C420-2764-40AB4D5615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2CCE2F-7965-4AAB-8D9C-D54CBD81B9C0}" type="datetimeFigureOut">
              <a:rPr lang="da-DK" smtClean="0"/>
              <a:t>23-10-2024</a:t>
            </a:fld>
            <a:endParaRPr lang="da-DK"/>
          </a:p>
        </p:txBody>
      </p:sp>
      <p:sp>
        <p:nvSpPr>
          <p:cNvPr id="4" name="Pladsholder til sidefod 3">
            <a:extLst>
              <a:ext uri="{FF2B5EF4-FFF2-40B4-BE49-F238E27FC236}">
                <a16:creationId xmlns:a16="http://schemas.microsoft.com/office/drawing/2014/main" id="{A80E4510-588F-2C0F-9654-7E4CE0E510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A00ACE55-9BC4-6F49-C26C-EB6BB27513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CC12A1-BB47-4D47-9238-02CE362318E2}" type="slidenum">
              <a:rPr lang="da-DK" smtClean="0"/>
              <a:t>‹nr.›</a:t>
            </a:fld>
            <a:endParaRPr lang="da-DK"/>
          </a:p>
        </p:txBody>
      </p:sp>
    </p:spTree>
    <p:extLst>
      <p:ext uri="{BB962C8B-B14F-4D97-AF65-F5344CB8AC3E}">
        <p14:creationId xmlns:p14="http://schemas.microsoft.com/office/powerpoint/2010/main" val="908093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2A1D3-A148-49D1-8F38-65B22E9E05D2}" type="datetimeFigureOut">
              <a:rPr lang="en-GB" smtClean="0"/>
              <a:t>23/10/2024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01B69-9944-47D3-BED5-DDFD5FD82563}" type="slidenum">
              <a:rPr lang="en-GB" smtClean="0"/>
              <a:t>‹nr.›</a:t>
            </a:fld>
            <a:endParaRPr lang="en-GB"/>
          </a:p>
        </p:txBody>
      </p:sp>
    </p:spTree>
    <p:extLst>
      <p:ext uri="{BB962C8B-B14F-4D97-AF65-F5344CB8AC3E}">
        <p14:creationId xmlns:p14="http://schemas.microsoft.com/office/powerpoint/2010/main" val="3995726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ffectLst/>
              <a:latin typeface="Segoe UI" panose="020B0502040204020203" pitchFamily="34" charset="0"/>
            </a:endParaRPr>
          </a:p>
        </p:txBody>
      </p:sp>
      <p:sp>
        <p:nvSpPr>
          <p:cNvPr id="4" name="Pladsholder til slidenummer 3"/>
          <p:cNvSpPr>
            <a:spLocks noGrp="1"/>
          </p:cNvSpPr>
          <p:nvPr>
            <p:ph type="sldNum" sz="quarter" idx="5"/>
          </p:nvPr>
        </p:nvSpPr>
        <p:spPr/>
        <p:txBody>
          <a:bodyPr/>
          <a:lstStyle/>
          <a:p>
            <a:fld id="{C84B5A64-12C6-4B7A-B59C-B1D56FF2FD69}" type="slidenum">
              <a:rPr lang="da-DK"/>
              <a:t>1</a:t>
            </a:fld>
            <a:endParaRPr lang="da-DK"/>
          </a:p>
        </p:txBody>
      </p:sp>
    </p:spTree>
    <p:extLst>
      <p:ext uri="{BB962C8B-B14F-4D97-AF65-F5344CB8AC3E}">
        <p14:creationId xmlns:p14="http://schemas.microsoft.com/office/powerpoint/2010/main" val="3584127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 en undersøgelse blandt lærere (Analyse &amp; Tal, 2021: Håndtering af bekymrende fravær i folkeskolen) er der 40 %, der giver udtryk for, at det er svært at inddrage børn, og de efterlyser metoder og kompetencer til dette.</a:t>
            </a:r>
          </a:p>
          <a:p>
            <a:endParaRPr lang="da-DK"/>
          </a:p>
          <a:p>
            <a:r>
              <a:rPr lang="da-DK"/>
              <a:t>I Børns Vilkårs arbejde med skoler er der flere skoleledere og lærere, der fortæller at de generelt set er rigtig gode til at inddrage børnene i dagligdagen. Men når det drejer sig om skolefravær, som ofte er et komplekst problem, kan de komme til at glemme at inddrage af flere årsager.</a:t>
            </a:r>
            <a:endParaRPr lang="da-DK">
              <a:cs typeface="Calibri" panose="020F0502020204030204"/>
            </a:endParaRPr>
          </a:p>
          <a:p>
            <a:endParaRPr lang="da-DK"/>
          </a:p>
          <a:p>
            <a:pPr marL="171450" indent="-171450">
              <a:buFont typeface="Arial" panose="020B0604020202020204" pitchFamily="34" charset="0"/>
              <a:buChar char="•"/>
            </a:pPr>
            <a:r>
              <a:rPr lang="da-DK"/>
              <a:t>Hvordan kommer man til at tale om skolefravær, uden at skabe skyld og skam?</a:t>
            </a:r>
            <a:endParaRPr lang="da-DK">
              <a:cs typeface="Calibri" panose="020F0502020204030204"/>
            </a:endParaRPr>
          </a:p>
          <a:p>
            <a:pPr marL="171450" indent="-171450">
              <a:buFont typeface="Arial" panose="020B0604020202020204" pitchFamily="34" charset="0"/>
              <a:buChar char="•"/>
            </a:pPr>
            <a:r>
              <a:rPr lang="da-DK"/>
              <a:t>Hvordan kommer man i kontakt med børn og unge, hvis de faktisk er holdt op med at komme i skolen?</a:t>
            </a:r>
            <a:endParaRPr lang="da-DK">
              <a:cs typeface="Calibri" panose="020F0502020204030204"/>
            </a:endParaRPr>
          </a:p>
          <a:p>
            <a:pPr marL="171450" indent="-171450">
              <a:buFont typeface="Arial" panose="020B0604020202020204" pitchFamily="34" charset="0"/>
              <a:buChar char="•"/>
            </a:pPr>
            <a:r>
              <a:rPr lang="da-DK"/>
              <a:t>Hvordan kommer man i kontakt med børn og unge, man måske har en svag relation til?</a:t>
            </a:r>
            <a:endParaRPr lang="da-DK">
              <a:cs typeface="Calibri" panose="020F0502020204030204"/>
            </a:endParaRPr>
          </a:p>
          <a:p>
            <a:endParaRPr lang="da-DK"/>
          </a:p>
          <a:p>
            <a:r>
              <a:rPr lang="da-DK"/>
              <a:t>Lærerundersøgelsen peger også på at det typisk er de ældste elever der inddrages – hvis man altså får spurgt.</a:t>
            </a:r>
            <a:endParaRPr lang="da-DK">
              <a:cs typeface="Calibri"/>
            </a:endParaRPr>
          </a:p>
          <a:p>
            <a:endParaRPr lang="da-DK"/>
          </a:p>
          <a:p>
            <a:r>
              <a:rPr lang="da-DK"/>
              <a:t>Børnene i Børns Vilkårs undersøgelser fortæller, at de gerne vil inddrages mere, men også at man skal tænke sig om og skabe rammer for, at det bliver muligt.</a:t>
            </a:r>
            <a:endParaRPr lang="da-DK">
              <a:cs typeface="Calibri"/>
            </a:endParaRPr>
          </a:p>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10</a:t>
            </a:fld>
            <a:endParaRPr lang="en-GB"/>
          </a:p>
        </p:txBody>
      </p:sp>
    </p:spTree>
    <p:extLst>
      <p:ext uri="{BB962C8B-B14F-4D97-AF65-F5344CB8AC3E}">
        <p14:creationId xmlns:p14="http://schemas.microsoft.com/office/powerpoint/2010/main" val="2026847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Gennemgå formålet og processen sammen.</a:t>
            </a:r>
          </a:p>
          <a:p>
            <a:endParaRPr lang="da-DK" dirty="0"/>
          </a:p>
          <a:p>
            <a:r>
              <a:rPr lang="da-DK" dirty="0"/>
              <a:t>Tilpas så det passer til jeres proces. Det kan fx være, at det passer bedre til jeres situation og kontekst at stoppe den fælles proces efter fase 2, hvorefter en arbejdsgruppe laver udkast til en handleplan som gruppen kvalificerer efterfølgende.</a:t>
            </a:r>
            <a:endParaRPr lang="da-DK" dirty="0">
              <a:cs typeface="Calibri" panose="020F0502020204030204"/>
            </a:endParaRPr>
          </a:p>
          <a:p>
            <a:endParaRPr lang="da-DK" dirty="0"/>
          </a:p>
          <a:p>
            <a:r>
              <a:rPr lang="da-DK" dirty="0"/>
              <a:t>Det kan også være, at I har reserveret tid en anden dag til at gå i dybden med udarbejdelse af handleplanen.</a:t>
            </a:r>
          </a:p>
          <a:p>
            <a:endParaRPr lang="da-DK" dirty="0">
              <a:cs typeface="Calibri" panose="020F0502020204030204"/>
            </a:endParaRPr>
          </a:p>
          <a:p>
            <a:r>
              <a:rPr lang="da-DK" dirty="0">
                <a:cs typeface="Calibri" panose="020F0502020204030204"/>
              </a:rPr>
              <a:t>Forslag til tidsplan med 6 deltagere:</a:t>
            </a:r>
          </a:p>
          <a:p>
            <a:endParaRPr lang="da-DK" dirty="0">
              <a:cs typeface="Calibri" panose="020F0502020204030204"/>
            </a:endParaRPr>
          </a:p>
          <a:p>
            <a:r>
              <a:rPr lang="da-DK" dirty="0">
                <a:cs typeface="Calibri" panose="020F0502020204030204"/>
              </a:rPr>
              <a:t>Vurderingsøvelse:</a:t>
            </a:r>
          </a:p>
          <a:p>
            <a:r>
              <a:rPr lang="da-DK" dirty="0">
                <a:cs typeface="Calibri" panose="020F0502020204030204"/>
              </a:rPr>
              <a:t>10 minutter individuel refleksion + i alt 5 minutter pr. deltager = 40 minutter</a:t>
            </a:r>
          </a:p>
          <a:p>
            <a:endParaRPr lang="da-DK" dirty="0">
              <a:cs typeface="Calibri" panose="020F0502020204030204"/>
            </a:endParaRPr>
          </a:p>
          <a:p>
            <a:r>
              <a:rPr lang="da-DK" dirty="0">
                <a:cs typeface="Calibri" panose="020F0502020204030204"/>
              </a:rPr>
              <a:t>Find fokus:</a:t>
            </a:r>
          </a:p>
          <a:p>
            <a:r>
              <a:rPr lang="da-DK" dirty="0">
                <a:cs typeface="Calibri" panose="020F0502020204030204"/>
              </a:rPr>
              <a:t>6 minutters drøftelse pr. tema: 30 minutter</a:t>
            </a:r>
          </a:p>
          <a:p>
            <a:endParaRPr lang="da-DK" dirty="0">
              <a:cs typeface="Calibri" panose="020F0502020204030204"/>
            </a:endParaRPr>
          </a:p>
          <a:p>
            <a:r>
              <a:rPr lang="da-DK" dirty="0">
                <a:cs typeface="Calibri" panose="020F0502020204030204"/>
              </a:rPr>
              <a:t>Handleplan: 60 minutter</a:t>
            </a:r>
          </a:p>
          <a:p>
            <a:endParaRPr lang="da-DK" dirty="0">
              <a:cs typeface="Calibri" panose="020F0502020204030204"/>
            </a:endParaRPr>
          </a:p>
          <a:p>
            <a:r>
              <a:rPr lang="da-DK" dirty="0">
                <a:cs typeface="Calibri" panose="020F0502020204030204"/>
              </a:rPr>
              <a:t>Plus små pauser</a:t>
            </a:r>
          </a:p>
          <a:p>
            <a:endParaRPr lang="da-DK" dirty="0">
              <a:cs typeface="Calibri" panose="020F0502020204030204"/>
            </a:endParaRPr>
          </a:p>
        </p:txBody>
      </p:sp>
      <p:sp>
        <p:nvSpPr>
          <p:cNvPr id="4" name="Pladsholder til slidenummer 3"/>
          <p:cNvSpPr>
            <a:spLocks noGrp="1"/>
          </p:cNvSpPr>
          <p:nvPr>
            <p:ph type="sldNum" sz="quarter" idx="5"/>
          </p:nvPr>
        </p:nvSpPr>
        <p:spPr/>
        <p:txBody>
          <a:bodyPr/>
          <a:lstStyle/>
          <a:p>
            <a:fld id="{64B01B69-9944-47D3-BED5-DDFD5FD82563}" type="slidenum">
              <a:rPr lang="en-GB" smtClean="0"/>
              <a:t>11</a:t>
            </a:fld>
            <a:endParaRPr lang="en-GB"/>
          </a:p>
        </p:txBody>
      </p:sp>
    </p:spTree>
    <p:extLst>
      <p:ext uri="{BB962C8B-B14F-4D97-AF65-F5344CB8AC3E}">
        <p14:creationId xmlns:p14="http://schemas.microsoft.com/office/powerpoint/2010/main" val="3156298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000000"/>
                </a:solidFill>
              </a:rPr>
              <a:t>Her ser I temaerne og en lille ”GIF” der illustrer hvordan I kan bruge modellen til at vurdere status for skolens praksis indenfor de 5 temaer.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solidFill>
                <a:srgbClr val="000000"/>
              </a:solidFill>
            </a:endParaRPr>
          </a:p>
          <a:p>
            <a:pPr>
              <a:defRPr/>
            </a:pPr>
            <a:r>
              <a:rPr lang="da-DK">
                <a:solidFill>
                  <a:srgbClr val="000000"/>
                </a:solidFill>
              </a:rPr>
              <a:t>På det efterfølgende slide er der en film på ca. tre minutter, der sætter processen og refleksionerne i gang.</a:t>
            </a:r>
            <a:endParaRPr lang="da-DK">
              <a:solidFill>
                <a:srgbClr val="000000"/>
              </a:solidFill>
              <a:cs typeface="Calibri"/>
            </a:endParaRPr>
          </a:p>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12</a:t>
            </a:fld>
            <a:endParaRPr lang="en-GB"/>
          </a:p>
        </p:txBody>
      </p:sp>
    </p:spTree>
    <p:extLst>
      <p:ext uri="{BB962C8B-B14F-4D97-AF65-F5344CB8AC3E}">
        <p14:creationId xmlns:p14="http://schemas.microsoft.com/office/powerpoint/2010/main" val="2809008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cs typeface="Calibri"/>
            </a:endParaRPr>
          </a:p>
        </p:txBody>
      </p:sp>
      <p:sp>
        <p:nvSpPr>
          <p:cNvPr id="4" name="Pladsholder til slidenummer 3"/>
          <p:cNvSpPr>
            <a:spLocks noGrp="1"/>
          </p:cNvSpPr>
          <p:nvPr>
            <p:ph type="sldNum" sz="quarter" idx="5"/>
          </p:nvPr>
        </p:nvSpPr>
        <p:spPr/>
        <p:txBody>
          <a:bodyPr/>
          <a:lstStyle/>
          <a:p>
            <a:fld id="{C84B5A64-12C6-4B7A-B59C-B1D56FF2FD69}" type="slidenum">
              <a:rPr lang="da-DK"/>
              <a:t>13</a:t>
            </a:fld>
            <a:endParaRPr lang="da-DK"/>
          </a:p>
        </p:txBody>
      </p:sp>
    </p:spTree>
    <p:extLst>
      <p:ext uri="{BB962C8B-B14F-4D97-AF65-F5344CB8AC3E}">
        <p14:creationId xmlns:p14="http://schemas.microsoft.com/office/powerpoint/2010/main" val="109456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rtl="0" fontAlgn="base"/>
            <a:r>
              <a:rPr lang="da-DK" sz="1200" b="0" i="0">
                <a:solidFill>
                  <a:srgbClr val="000000"/>
                </a:solidFill>
                <a:effectLst/>
                <a:latin typeface="Open Sans"/>
                <a:ea typeface="Open Sans"/>
                <a:cs typeface="Open Sans"/>
              </a:rPr>
              <a:t>Når I har set filmen, kan I skabe en dialog  omkring jeres skoles fraværssyn. I kan anvende nedenstående spørgsmål i dialogen: </a:t>
            </a:r>
            <a:endParaRPr lang="da-DK" b="0" i="0">
              <a:solidFill>
                <a:srgbClr val="000000"/>
              </a:solidFill>
              <a:effectLst/>
              <a:latin typeface="Open Sans"/>
              <a:ea typeface="Open Sans"/>
              <a:cs typeface="Open Sans"/>
            </a:endParaRPr>
          </a:p>
          <a:p>
            <a:endParaRPr lang="da-DK">
              <a:solidFill>
                <a:srgbClr val="000000"/>
              </a:solidFill>
              <a:latin typeface="Open Sans"/>
              <a:ea typeface="Open Sans"/>
              <a:cs typeface="Open Sans"/>
            </a:endParaRPr>
          </a:p>
          <a:p>
            <a:pPr algn="l" rtl="0" fontAlgn="base">
              <a:buFont typeface="Arial" panose="020B0604020202020204" pitchFamily="34" charset="0"/>
              <a:buChar char="•"/>
            </a:pPr>
            <a:r>
              <a:rPr lang="da-DK" sz="1200" b="0" i="0">
                <a:solidFill>
                  <a:srgbClr val="000000"/>
                </a:solidFill>
                <a:effectLst/>
                <a:latin typeface="Open Sans" panose="020B0606030504020204" pitchFamily="34" charset="0"/>
              </a:rPr>
              <a:t>Hvordan passer filmens budskab til det børnesyn, der er på jeres skole? </a:t>
            </a:r>
          </a:p>
          <a:p>
            <a:pPr algn="l" rtl="0" fontAlgn="base">
              <a:buFont typeface="Arial" panose="020B0604020202020204" pitchFamily="34" charset="0"/>
              <a:buChar char="•"/>
            </a:pPr>
            <a:r>
              <a:rPr lang="da-DK" sz="1200" b="0" i="0">
                <a:solidFill>
                  <a:srgbClr val="000000"/>
                </a:solidFill>
                <a:effectLst/>
                <a:latin typeface="Open Sans" panose="020B0606030504020204" pitchFamily="34" charset="0"/>
              </a:rPr>
              <a:t>Hvad er det mest inspirerende i filmen i forhold til jeres nuværende praksis i fraværsarbejdet? </a:t>
            </a:r>
          </a:p>
          <a:p>
            <a:pPr algn="l" rtl="0" fontAlgn="base">
              <a:buFont typeface="Arial" panose="020B0604020202020204" pitchFamily="34" charset="0"/>
              <a:buChar char="•"/>
            </a:pPr>
            <a:r>
              <a:rPr lang="da-DK" sz="1200" b="0" i="0">
                <a:solidFill>
                  <a:srgbClr val="000000"/>
                </a:solidFill>
                <a:effectLst/>
                <a:latin typeface="Open Sans" panose="020B0606030504020204" pitchFamily="34" charset="0"/>
              </a:rPr>
              <a:t>Hvad finder I mest inspirerende i den fraværsforståelse filmen formidler? </a:t>
            </a:r>
          </a:p>
          <a:p>
            <a:pPr algn="l" rtl="0" fontAlgn="base">
              <a:buFont typeface="Arial" panose="020B0604020202020204" pitchFamily="34" charset="0"/>
              <a:buNone/>
            </a:pPr>
            <a:r>
              <a:rPr lang="da-DK" sz="1200" b="0" i="0">
                <a:solidFill>
                  <a:srgbClr val="000000"/>
                </a:solidFill>
                <a:effectLst/>
                <a:latin typeface="Open Sans" panose="020B0606030504020204" pitchFamily="34" charset="0"/>
              </a:rPr>
              <a:t> </a:t>
            </a:r>
          </a:p>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14</a:t>
            </a:fld>
            <a:endParaRPr lang="en-GB"/>
          </a:p>
        </p:txBody>
      </p:sp>
    </p:spTree>
    <p:extLst>
      <p:ext uri="{BB962C8B-B14F-4D97-AF65-F5344CB8AC3E}">
        <p14:creationId xmlns:p14="http://schemas.microsoft.com/office/powerpoint/2010/main" val="3415953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Gennemgå formålet med fase 1, og gennemgå dernæst hvad I skal i de to runder i fasen.</a:t>
            </a:r>
          </a:p>
          <a:p>
            <a:endParaRPr lang="da-DK"/>
          </a:p>
          <a:p>
            <a:r>
              <a:rPr lang="da-DK"/>
              <a:t>I starter nu på den individuelle vurdering. </a:t>
            </a:r>
          </a:p>
          <a:p>
            <a:r>
              <a:rPr lang="da-DK"/>
              <a:t>Det tager </a:t>
            </a:r>
            <a:r>
              <a:rPr lang="da-DK" err="1"/>
              <a:t>ca</a:t>
            </a:r>
            <a:r>
              <a:rPr lang="da-DK"/>
              <a:t> 10 minutter.</a:t>
            </a:r>
            <a:endParaRPr lang="da-DK">
              <a:cs typeface="Calibri"/>
            </a:endParaRPr>
          </a:p>
          <a:p>
            <a:r>
              <a:rPr lang="da-DK"/>
              <a:t>Deltagerne læser selv principperne igennem og vurderer det samlede tema på en skala fra 1-5. </a:t>
            </a:r>
            <a:endParaRPr lang="da-DK">
              <a:cs typeface="Calibri"/>
            </a:endParaRPr>
          </a:p>
          <a:p>
            <a:r>
              <a:rPr lang="da-DK"/>
              <a:t>5 er et udtryk for, at man oplever, at skolen samlet set lever godt op til princippet og 1 et udtryk for, at der er meget arbejde at gøre.</a:t>
            </a:r>
            <a:endParaRPr lang="da-DK">
              <a:cs typeface="Calibri"/>
            </a:endParaRPr>
          </a:p>
          <a:p>
            <a:endParaRPr lang="da-DK"/>
          </a:p>
          <a:p>
            <a:r>
              <a:rPr lang="da-DK"/>
              <a:t>For nogen giver det mening at vurdere de enkelte principper først og dernæst lave et gennemsnit, for andre giver det mening at give en samlet vurdering uden mellemregninger. Det er dog vigtigt, at deltagerne noterer ganske korte begrundelser, så de har noget at støtte sig til i den efterfølgende runde.</a:t>
            </a:r>
            <a:endParaRPr lang="da-DK">
              <a:cs typeface="Calibri"/>
            </a:endParaRPr>
          </a:p>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15</a:t>
            </a:fld>
            <a:endParaRPr lang="en-GB"/>
          </a:p>
        </p:txBody>
      </p:sp>
    </p:spTree>
    <p:extLst>
      <p:ext uri="{BB962C8B-B14F-4D97-AF65-F5344CB8AC3E}">
        <p14:creationId xmlns:p14="http://schemas.microsoft.com/office/powerpoint/2010/main" val="1103740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rtl="0" fontAlgn="base"/>
            <a:r>
              <a:rPr lang="da-DK" sz="1200" i="0">
                <a:solidFill>
                  <a:srgbClr val="000000"/>
                </a:solidFill>
                <a:latin typeface="Open Sans"/>
                <a:ea typeface="Open Sans"/>
                <a:cs typeface="Open Sans"/>
              </a:rPr>
              <a:t>Gennemgå formålet med Fase 2 og </a:t>
            </a:r>
            <a:r>
              <a:rPr lang="da-DK">
                <a:solidFill>
                  <a:srgbClr val="000000"/>
                </a:solidFill>
                <a:latin typeface="Open Sans"/>
                <a:ea typeface="Open Sans"/>
                <a:cs typeface="Open Sans"/>
              </a:rPr>
              <a:t>læs</a:t>
            </a:r>
            <a:r>
              <a:rPr lang="da-DK" sz="1200" i="0">
                <a:solidFill>
                  <a:srgbClr val="000000"/>
                </a:solidFill>
                <a:latin typeface="Open Sans"/>
                <a:ea typeface="Open Sans"/>
                <a:cs typeface="Open Sans"/>
              </a:rPr>
              <a:t> sammen hvad I skal.</a:t>
            </a:r>
          </a:p>
          <a:p>
            <a:pPr algn="l" rtl="0" fontAlgn="base"/>
            <a:endParaRPr lang="da-DK" sz="1200" i="0">
              <a:solidFill>
                <a:srgbClr val="000000"/>
              </a:solidFill>
              <a:latin typeface="Open Sans" panose="020B0606030504020204" pitchFamily="34" charset="0"/>
            </a:endParaRPr>
          </a:p>
          <a:p>
            <a:pPr algn="l" rtl="0" fontAlgn="base"/>
            <a:r>
              <a:rPr lang="da-DK" sz="1200" i="0">
                <a:solidFill>
                  <a:srgbClr val="000000"/>
                </a:solidFill>
                <a:latin typeface="Open Sans"/>
                <a:ea typeface="Open Sans"/>
                <a:cs typeface="Open Sans"/>
              </a:rPr>
              <a:t>Når I drøfter temaerne kan det være hjælpsomt at skrive så konkret som muligt, hvad I allerede gør godt. Download </a:t>
            </a:r>
            <a:r>
              <a:rPr lang="da-DK">
                <a:solidFill>
                  <a:srgbClr val="000000"/>
                </a:solidFill>
                <a:latin typeface="Open Sans"/>
                <a:ea typeface="Open Sans"/>
                <a:cs typeface="Open Sans"/>
              </a:rPr>
              <a:t>pdf'en</a:t>
            </a:r>
            <a:r>
              <a:rPr lang="da-DK" sz="1200" i="0">
                <a:solidFill>
                  <a:srgbClr val="000000"/>
                </a:solidFill>
                <a:latin typeface="Open Sans"/>
                <a:ea typeface="Open Sans"/>
                <a:cs typeface="Open Sans"/>
              </a:rPr>
              <a:t>, find fokus og skriv direkte ind i den.</a:t>
            </a:r>
          </a:p>
          <a:p>
            <a:pPr algn="l" rtl="0" fontAlgn="base"/>
            <a:endParaRPr lang="da-DK" sz="1200" i="0">
              <a:solidFill>
                <a:srgbClr val="000000"/>
              </a:solidFill>
              <a:latin typeface="Open Sans" panose="020B0606030504020204" pitchFamily="34" charset="0"/>
            </a:endParaRPr>
          </a:p>
          <a:p>
            <a:pPr fontAlgn="base"/>
            <a:r>
              <a:rPr lang="da-DK" sz="1200" i="0">
                <a:solidFill>
                  <a:srgbClr val="000000"/>
                </a:solidFill>
                <a:latin typeface="Open Sans"/>
                <a:ea typeface="Open Sans"/>
                <a:cs typeface="Open Sans"/>
              </a:rPr>
              <a:t>Det overblik I skaber, kan senere anvendes til at synliggøre overfor både medarbejdere og</a:t>
            </a:r>
            <a:r>
              <a:rPr lang="da-DK">
                <a:solidFill>
                  <a:srgbClr val="000000"/>
                </a:solidFill>
                <a:latin typeface="Open Sans"/>
                <a:ea typeface="Open Sans"/>
                <a:cs typeface="Open Sans"/>
              </a:rPr>
              <a:t> </a:t>
            </a:r>
            <a:endParaRPr lang="da-DK" sz="1200" i="0">
              <a:solidFill>
                <a:srgbClr val="000000"/>
              </a:solidFill>
              <a:latin typeface="Open Sans" panose="020B0606030504020204" pitchFamily="34" charset="0"/>
              <a:ea typeface="Open Sans"/>
              <a:cs typeface="Open Sans"/>
            </a:endParaRPr>
          </a:p>
          <a:p>
            <a:pPr algn="l" rtl="0" fontAlgn="base"/>
            <a:r>
              <a:rPr lang="da-DK">
                <a:solidFill>
                  <a:srgbClr val="000000"/>
                </a:solidFill>
                <a:latin typeface="Open Sans"/>
                <a:ea typeface="Open Sans"/>
                <a:cs typeface="Open Sans"/>
              </a:rPr>
              <a:t>samarbejdspartnere</a:t>
            </a:r>
            <a:r>
              <a:rPr lang="da-DK" sz="1200" i="0">
                <a:solidFill>
                  <a:srgbClr val="000000"/>
                </a:solidFill>
                <a:latin typeface="Open Sans"/>
                <a:ea typeface="Open Sans"/>
                <a:cs typeface="Open Sans"/>
              </a:rPr>
              <a:t>, hvordan skolen arbejder, og hvad I som ledelse gør for at understøtte</a:t>
            </a:r>
          </a:p>
          <a:p>
            <a:pPr algn="l" rtl="0" fontAlgn="base"/>
            <a:r>
              <a:rPr lang="da-DK" sz="1200" i="0">
                <a:solidFill>
                  <a:srgbClr val="000000"/>
                </a:solidFill>
                <a:latin typeface="Open Sans"/>
                <a:ea typeface="Open Sans"/>
                <a:cs typeface="Open Sans"/>
              </a:rPr>
              <a:t>dette arbejde.</a:t>
            </a:r>
          </a:p>
          <a:p>
            <a:pPr algn="l" rtl="0" fontAlgn="base"/>
            <a:endParaRPr lang="da-DK" sz="1200" i="0">
              <a:solidFill>
                <a:srgbClr val="000000"/>
              </a:solidFill>
              <a:latin typeface="Open Sans" panose="020B0606030504020204" pitchFamily="34" charset="0"/>
            </a:endParaRPr>
          </a:p>
          <a:p>
            <a:pPr algn="l" rtl="0" fontAlgn="base"/>
            <a:r>
              <a:rPr lang="da-DK" sz="1200" i="0">
                <a:solidFill>
                  <a:srgbClr val="000000"/>
                </a:solidFill>
                <a:latin typeface="Open Sans"/>
                <a:ea typeface="Open Sans"/>
                <a:cs typeface="Open Sans"/>
              </a:rPr>
              <a:t>For nogen opleves dette som en gentagelse af den fælles runde fra fase 1. Erfaringen er, at det alligevel kan være givtigt at tvinge sig selv til at blive endnu mere konkret, på det man rent faktisk får gjort og lykkes godt med, inden man tager beslutningen om næste skridt.</a:t>
            </a:r>
          </a:p>
          <a:p>
            <a:pPr algn="l" rtl="0" fontAlgn="base"/>
            <a:endParaRPr lang="da-DK" sz="1200" b="0" i="0">
              <a:solidFill>
                <a:srgbClr val="000000"/>
              </a:solidFill>
              <a:effectLst/>
              <a:latin typeface="Open Sans" panose="020B0606030504020204" pitchFamily="34" charset="0"/>
            </a:endParaRPr>
          </a:p>
          <a:p>
            <a:pPr algn="l" rtl="0" fontAlgn="base"/>
            <a:r>
              <a:rPr lang="da-DK" sz="1200" b="0" i="0">
                <a:solidFill>
                  <a:srgbClr val="000000"/>
                </a:solidFill>
                <a:effectLst/>
                <a:latin typeface="Open Sans"/>
                <a:ea typeface="Open Sans"/>
                <a:cs typeface="Open Sans"/>
              </a:rPr>
              <a:t>Når I har været alle temaer igennem, skal I beslutte hvad I vil fokusere på i det kommende arbejde.</a:t>
            </a:r>
          </a:p>
          <a:p>
            <a:pPr algn="l" rtl="0" fontAlgn="base"/>
            <a:r>
              <a:rPr lang="da-DK" sz="1200" b="0" i="0">
                <a:solidFill>
                  <a:srgbClr val="000000"/>
                </a:solidFill>
                <a:effectLst/>
                <a:latin typeface="Open Sans"/>
                <a:ea typeface="Open Sans"/>
                <a:cs typeface="Open Sans"/>
              </a:rPr>
              <a:t>Du kan strukturere processen således:</a:t>
            </a:r>
          </a:p>
          <a:p>
            <a:pPr marL="171450" indent="-171450" algn="l" rtl="0" fontAlgn="base">
              <a:buFont typeface="Arial" panose="020B0604020202020204" pitchFamily="34" charset="0"/>
              <a:buChar char="•"/>
            </a:pPr>
            <a:r>
              <a:rPr lang="da-DK" sz="1200" b="0" i="0">
                <a:solidFill>
                  <a:srgbClr val="000000"/>
                </a:solidFill>
                <a:effectLst/>
                <a:latin typeface="Open Sans"/>
                <a:ea typeface="Open Sans"/>
                <a:cs typeface="Open Sans"/>
              </a:rPr>
              <a:t>En runde hvor hver deltager peger på tre områder, de mener der bør prioriteres.</a:t>
            </a:r>
          </a:p>
          <a:p>
            <a:pPr marL="171450" indent="-171450" algn="l" rtl="0" fontAlgn="base">
              <a:buFont typeface="Arial" panose="020B0604020202020204" pitchFamily="34" charset="0"/>
              <a:buChar char="•"/>
            </a:pPr>
            <a:r>
              <a:rPr lang="da-DK" sz="1200" b="0" i="0">
                <a:solidFill>
                  <a:srgbClr val="000000"/>
                </a:solidFill>
                <a:effectLst/>
                <a:latin typeface="Open Sans"/>
                <a:ea typeface="Open Sans"/>
                <a:cs typeface="Open Sans"/>
              </a:rPr>
              <a:t>En fælles drøftelse, der munder ud i en beslutning.</a:t>
            </a:r>
          </a:p>
          <a:p>
            <a:pPr algn="l" rtl="0" fontAlgn="base"/>
            <a:endParaRPr lang="da-DK" sz="1100" b="0" i="0">
              <a:solidFill>
                <a:srgbClr val="000000"/>
              </a:solidFill>
              <a:effectLst/>
              <a:latin typeface="Segoe UI" panose="020B0502040204020203" pitchFamily="34" charset="0"/>
            </a:endParaRPr>
          </a:p>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16</a:t>
            </a:fld>
            <a:endParaRPr lang="en-GB"/>
          </a:p>
        </p:txBody>
      </p:sp>
    </p:spTree>
    <p:extLst>
      <p:ext uri="{BB962C8B-B14F-4D97-AF65-F5344CB8AC3E}">
        <p14:creationId xmlns:p14="http://schemas.microsoft.com/office/powerpoint/2010/main" val="3401891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Gennemgå formålet med fase 3.</a:t>
            </a:r>
          </a:p>
          <a:p>
            <a:r>
              <a:rPr lang="da-DK" dirty="0"/>
              <a:t>Læs dernæst de fire punkter igennem.</a:t>
            </a:r>
            <a:endParaRPr lang="da-DK" dirty="0">
              <a:cs typeface="Calibri"/>
            </a:endParaRPr>
          </a:p>
          <a:p>
            <a:r>
              <a:rPr lang="da-DK" dirty="0"/>
              <a:t>Du kan komme med nedenstående eksempel, for at eksemplificere hvad der menes.</a:t>
            </a:r>
            <a:endParaRPr lang="da-DK" dirty="0">
              <a:cs typeface="Calibri"/>
            </a:endParaRPr>
          </a:p>
          <a:p>
            <a:endParaRPr lang="da-DK" dirty="0"/>
          </a:p>
          <a:p>
            <a:r>
              <a:rPr lang="da-DK" dirty="0"/>
              <a:t>Hvis vi fx :</a:t>
            </a:r>
            <a:endParaRPr lang="da-DK" dirty="0">
              <a:cs typeface="Calibri"/>
            </a:endParaRPr>
          </a:p>
          <a:p>
            <a:pPr marL="228600" indent="-228600">
              <a:buAutoNum type="arabicPeriod"/>
            </a:pPr>
            <a:r>
              <a:rPr lang="da-DK" dirty="0"/>
              <a:t>Vælger elevinddragelse...</a:t>
            </a:r>
            <a:endParaRPr lang="da-DK" dirty="0">
              <a:cs typeface="Calibri"/>
            </a:endParaRPr>
          </a:p>
          <a:p>
            <a:pPr marL="228600" indent="-228600">
              <a:buAutoNum type="arabicPeriod"/>
            </a:pPr>
            <a:endParaRPr lang="da-DK" dirty="0"/>
          </a:p>
          <a:p>
            <a:pPr marL="228600" indent="-228600">
              <a:buAutoNum type="arabicPeriod"/>
            </a:pPr>
            <a:r>
              <a:rPr lang="da-DK" dirty="0"/>
              <a:t>…kan vi gå ind på de to næste slides (oversigt over sitet), og finde de værktøjer vi kan bruge til at understøtte vores proces med både dialog med medarbejderne om temaet, samt konkrete værktøjer, der kan understøtte medarbejderne når de inddrager eleverne.</a:t>
            </a:r>
            <a:endParaRPr lang="da-DK" dirty="0">
              <a:cs typeface="Calibri"/>
            </a:endParaRPr>
          </a:p>
          <a:p>
            <a:pPr marL="228600" indent="-228600">
              <a:buAutoNum type="arabicPeriod"/>
            </a:pPr>
            <a:endParaRPr lang="da-DK" dirty="0"/>
          </a:p>
          <a:p>
            <a:pPr marL="228600" indent="-228600">
              <a:buAutoNum type="arabicPeriod"/>
            </a:pPr>
            <a:r>
              <a:rPr lang="da-DK" dirty="0"/>
              <a:t>Dernæst kan vi drøfte hvad der er behov for, at vi gør som ledelse for at understøtte den praksis med elevinddragelse, som vi ønsker. Skal vi være tæt på med tydelige forventninger og tæt opfølgning? Har vi brug for at booste medarbejdernes kompetencer? Skal vi indgå i et fælles udviklingsarbejde, hvor vi sammen udforsker nye måder at inddrage på? Kan vi lægge materiale direkte ud til medarbejderne og lade det være op til dem at bruge det?</a:t>
            </a:r>
            <a:endParaRPr lang="da-DK" dirty="0">
              <a:cs typeface="Calibri"/>
            </a:endParaRPr>
          </a:p>
          <a:p>
            <a:pPr marL="228600" indent="-228600">
              <a:buAutoNum type="arabicPeriod"/>
            </a:pPr>
            <a:endParaRPr lang="da-DK" dirty="0"/>
          </a:p>
          <a:p>
            <a:pPr marL="228600" indent="-228600">
              <a:buAutoNum type="arabicPeriod"/>
            </a:pPr>
            <a:r>
              <a:rPr lang="da-DK" dirty="0"/>
              <a:t>Afslutningsvis kan vi skrive resultatet af vores drøftelser ind i handleplansskemaet, så vi ved hvad vi vil satse på i overskrifter, samt aftaler hvem der går videre med de forskellige dele af processen.</a:t>
            </a:r>
            <a:endParaRPr lang="da-DK" dirty="0">
              <a:cs typeface="Calibri"/>
            </a:endParaRPr>
          </a:p>
          <a:p>
            <a:pPr marL="228600" indent="-228600">
              <a:buAutoNum type="arabicPeriod"/>
            </a:pPr>
            <a:endParaRPr lang="da-DK" dirty="0"/>
          </a:p>
          <a:p>
            <a:pPr marL="0" indent="0">
              <a:buNone/>
            </a:pPr>
            <a:r>
              <a:rPr lang="da-DK" dirty="0"/>
              <a:t>Du kan downloade handleplansskemaet på sitet, og skrive direkte ind i pdf’en.</a:t>
            </a:r>
          </a:p>
          <a:p>
            <a:pPr marL="0" indent="0">
              <a:buNone/>
            </a:pPr>
            <a:endParaRPr lang="da-DK" dirty="0">
              <a:cs typeface="Calibri"/>
            </a:endParaRPr>
          </a:p>
          <a:p>
            <a:pPr marL="0" indent="0">
              <a:buNone/>
            </a:pPr>
            <a:r>
              <a:rPr lang="da-DK" dirty="0">
                <a:cs typeface="Calibri"/>
              </a:rPr>
              <a:t>Forslag til proces:</a:t>
            </a:r>
          </a:p>
          <a:p>
            <a:pPr marL="0" indent="0">
              <a:buNone/>
            </a:pPr>
            <a:endParaRPr lang="da-DK" dirty="0">
              <a:cs typeface="Calibri"/>
            </a:endParaRPr>
          </a:p>
          <a:p>
            <a:pPr marL="228600" indent="-228600">
              <a:buAutoNum type="arabicPeriod"/>
            </a:pPr>
            <a:r>
              <a:rPr lang="da-DK" dirty="0">
                <a:cs typeface="Calibri"/>
              </a:rPr>
              <a:t>Spørg: hvad træder frem som det mest åbenlyse I skal arbejde med? vælg max 3 Tag en runde. skriv ned i fælles dokument. </a:t>
            </a:r>
            <a:r>
              <a:rPr lang="da-DK">
                <a:cs typeface="Calibri"/>
              </a:rPr>
              <a:t>Hvad træder frem nu? Hvad er er I klar til at tage beslutning om? Hvad vil I undersøge yderligere</a:t>
            </a:r>
            <a:endParaRPr lang="da-DK" dirty="0">
              <a:cs typeface="Calibri"/>
            </a:endParaRPr>
          </a:p>
          <a:p>
            <a:pPr marL="0" indent="0">
              <a:buNone/>
            </a:pPr>
            <a:endParaRPr lang="da-DK" dirty="0">
              <a:cs typeface="Calibri"/>
            </a:endParaRPr>
          </a:p>
        </p:txBody>
      </p:sp>
      <p:sp>
        <p:nvSpPr>
          <p:cNvPr id="4" name="Pladsholder til slidenummer 3"/>
          <p:cNvSpPr>
            <a:spLocks noGrp="1"/>
          </p:cNvSpPr>
          <p:nvPr>
            <p:ph type="sldNum" sz="quarter" idx="5"/>
          </p:nvPr>
        </p:nvSpPr>
        <p:spPr/>
        <p:txBody>
          <a:bodyPr/>
          <a:lstStyle/>
          <a:p>
            <a:fld id="{64B01B69-9944-47D3-BED5-DDFD5FD82563}" type="slidenum">
              <a:rPr lang="en-GB" smtClean="0"/>
              <a:t>17</a:t>
            </a:fld>
            <a:endParaRPr lang="en-GB"/>
          </a:p>
        </p:txBody>
      </p:sp>
    </p:spTree>
    <p:extLst>
      <p:ext uri="{BB962C8B-B14F-4D97-AF65-F5344CB8AC3E}">
        <p14:creationId xmlns:p14="http://schemas.microsoft.com/office/powerpoint/2010/main" val="3280921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ffectLst/>
              <a:latin typeface="Segoe UI" panose="020B0502040204020203" pitchFamily="34" charset="0"/>
            </a:endParaRPr>
          </a:p>
        </p:txBody>
      </p:sp>
      <p:sp>
        <p:nvSpPr>
          <p:cNvPr id="4" name="Pladsholder til slidenummer 3"/>
          <p:cNvSpPr>
            <a:spLocks noGrp="1"/>
          </p:cNvSpPr>
          <p:nvPr>
            <p:ph type="sldNum" sz="quarter" idx="5"/>
          </p:nvPr>
        </p:nvSpPr>
        <p:spPr/>
        <p:txBody>
          <a:bodyPr/>
          <a:lstStyle/>
          <a:p>
            <a:fld id="{C84B5A64-12C6-4B7A-B59C-B1D56FF2FD69}" type="slidenum">
              <a:rPr lang="da-DK"/>
              <a:t>2</a:t>
            </a:fld>
            <a:endParaRPr lang="da-DK"/>
          </a:p>
        </p:txBody>
      </p:sp>
    </p:spTree>
    <p:extLst>
      <p:ext uri="{BB962C8B-B14F-4D97-AF65-F5344CB8AC3E}">
        <p14:creationId xmlns:p14="http://schemas.microsoft.com/office/powerpoint/2010/main" val="2117674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ffectLst/>
              <a:latin typeface="Segoe UI" panose="020B0502040204020203" pitchFamily="34" charset="0"/>
            </a:endParaRPr>
          </a:p>
        </p:txBody>
      </p:sp>
      <p:sp>
        <p:nvSpPr>
          <p:cNvPr id="4" name="Pladsholder til slidenummer 3"/>
          <p:cNvSpPr>
            <a:spLocks noGrp="1"/>
          </p:cNvSpPr>
          <p:nvPr>
            <p:ph type="sldNum" sz="quarter" idx="5"/>
          </p:nvPr>
        </p:nvSpPr>
        <p:spPr/>
        <p:txBody>
          <a:bodyPr/>
          <a:lstStyle/>
          <a:p>
            <a:fld id="{C84B5A64-12C6-4B7A-B59C-B1D56FF2FD69}" type="slidenum">
              <a:rPr lang="da-DK"/>
              <a:t>3</a:t>
            </a:fld>
            <a:endParaRPr lang="da-DK"/>
          </a:p>
        </p:txBody>
      </p:sp>
    </p:spTree>
    <p:extLst>
      <p:ext uri="{BB962C8B-B14F-4D97-AF65-F5344CB8AC3E}">
        <p14:creationId xmlns:p14="http://schemas.microsoft.com/office/powerpoint/2010/main" val="2315932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ffectLst/>
              <a:latin typeface="Segoe UI" panose="020B0502040204020203" pitchFamily="34" charset="0"/>
            </a:endParaRPr>
          </a:p>
        </p:txBody>
      </p:sp>
      <p:sp>
        <p:nvSpPr>
          <p:cNvPr id="4" name="Pladsholder til slidenummer 3"/>
          <p:cNvSpPr>
            <a:spLocks noGrp="1"/>
          </p:cNvSpPr>
          <p:nvPr>
            <p:ph type="sldNum" sz="quarter" idx="5"/>
          </p:nvPr>
        </p:nvSpPr>
        <p:spPr/>
        <p:txBody>
          <a:bodyPr/>
          <a:lstStyle/>
          <a:p>
            <a:fld id="{C84B5A64-12C6-4B7A-B59C-B1D56FF2FD69}" type="slidenum">
              <a:rPr lang="da-DK"/>
              <a:t>4</a:t>
            </a:fld>
            <a:endParaRPr lang="da-DK"/>
          </a:p>
        </p:txBody>
      </p:sp>
    </p:spTree>
    <p:extLst>
      <p:ext uri="{BB962C8B-B14F-4D97-AF65-F5344CB8AC3E}">
        <p14:creationId xmlns:p14="http://schemas.microsoft.com/office/powerpoint/2010/main" val="3993870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pPr>
              <a:lnSpc>
                <a:spcPct val="107000"/>
              </a:lnSpc>
              <a:spcAft>
                <a:spcPts val="800"/>
              </a:spcAft>
            </a:pPr>
            <a:r>
              <a:rPr lang="da-DK" dirty="0"/>
              <a:t>Gennemgå agendaen for mødet:</a:t>
            </a:r>
          </a:p>
          <a:p>
            <a:pPr>
              <a:lnSpc>
                <a:spcPct val="107000"/>
              </a:lnSpc>
              <a:spcAft>
                <a:spcPts val="800"/>
              </a:spcAft>
            </a:pPr>
            <a:endParaRPr lang="da-DK" dirty="0"/>
          </a:p>
          <a:p>
            <a:pPr>
              <a:lnSpc>
                <a:spcPct val="107000"/>
              </a:lnSpc>
              <a:spcAft>
                <a:spcPts val="800"/>
              </a:spcAft>
            </a:pPr>
            <a:r>
              <a:rPr lang="da-DK" dirty="0"/>
              <a:t>Under punktet ”Viden om skolefravær”, bliver I præsenteret for vigtige pointer fra forskning. Det er den viden, Børns Vilkårs materialer bygger på.</a:t>
            </a:r>
            <a:endParaRPr lang="da-DK" dirty="0">
              <a:cs typeface="Calibri"/>
            </a:endParaRPr>
          </a:p>
          <a:p>
            <a:pPr>
              <a:lnSpc>
                <a:spcPct val="107000"/>
              </a:lnSpc>
              <a:spcAft>
                <a:spcPts val="800"/>
              </a:spcAft>
            </a:pPr>
            <a:endParaRPr lang="da-DK" dirty="0"/>
          </a:p>
          <a:p>
            <a:pPr>
              <a:lnSpc>
                <a:spcPct val="107000"/>
              </a:lnSpc>
              <a:spcAft>
                <a:spcPts val="800"/>
              </a:spcAft>
            </a:pPr>
            <a:r>
              <a:rPr lang="da-DK" dirty="0"/>
              <a:t>Herefter er der en kort introduktion til den proces I skal gennemgå sammen.</a:t>
            </a:r>
            <a:endParaRPr lang="da-DK" dirty="0">
              <a:cs typeface="Calibri"/>
            </a:endParaRPr>
          </a:p>
          <a:p>
            <a:pPr>
              <a:lnSpc>
                <a:spcPct val="107000"/>
              </a:lnSpc>
              <a:spcAft>
                <a:spcPts val="800"/>
              </a:spcAft>
            </a:pPr>
            <a:endParaRPr lang="da-DK" dirty="0"/>
          </a:p>
          <a:p>
            <a:pPr>
              <a:lnSpc>
                <a:spcPct val="107000"/>
              </a:lnSpc>
              <a:spcAft>
                <a:spcPts val="800"/>
              </a:spcAft>
            </a:pPr>
            <a:r>
              <a:rPr lang="da-DK" dirty="0"/>
              <a:t>Dernæst følger en film og et par korte refleksionsspørgsmål. Formålet med dem er, at tune alle ind på skolefravær og skabe et fælles udgangspunkt for den efterfølgende vurdering.</a:t>
            </a:r>
            <a:endParaRPr lang="da-DK" dirty="0">
              <a:cs typeface="Calibri"/>
            </a:endParaRPr>
          </a:p>
          <a:p>
            <a:pPr>
              <a:lnSpc>
                <a:spcPct val="107000"/>
              </a:lnSpc>
              <a:spcAft>
                <a:spcPts val="800"/>
              </a:spcAft>
            </a:pPr>
            <a:endParaRPr lang="da-DK" dirty="0"/>
          </a:p>
          <a:p>
            <a:pPr>
              <a:lnSpc>
                <a:spcPct val="107000"/>
              </a:lnSpc>
              <a:spcAft>
                <a:spcPts val="800"/>
              </a:spcAft>
            </a:pPr>
            <a:r>
              <a:rPr lang="da-DK" dirty="0"/>
              <a:t>Herefter kører I processen, som munder ud i en opsamling, hvor I bliver enige om jeres næste skridt.</a:t>
            </a:r>
            <a:endParaRPr lang="da-DK" dirty="0">
              <a:cs typeface="Calibri"/>
            </a:endParaRPr>
          </a:p>
          <a:p>
            <a:pPr>
              <a:lnSpc>
                <a:spcPct val="107000"/>
              </a:lnSpc>
              <a:spcAft>
                <a:spcPts val="800"/>
              </a:spcAft>
            </a:pPr>
            <a:endParaRPr lang="da-DK" dirty="0"/>
          </a:p>
          <a:p>
            <a:pPr>
              <a:lnSpc>
                <a:spcPct val="107000"/>
              </a:lnSpc>
              <a:spcAft>
                <a:spcPts val="800"/>
              </a:spcAft>
            </a:pPr>
            <a:endParaRPr lang="da-DK" dirty="0"/>
          </a:p>
        </p:txBody>
      </p:sp>
      <p:sp>
        <p:nvSpPr>
          <p:cNvPr id="4" name="Pladsholder til slidenummer 3"/>
          <p:cNvSpPr>
            <a:spLocks noGrp="1"/>
          </p:cNvSpPr>
          <p:nvPr>
            <p:ph type="sldNum" sz="quarter" idx="5"/>
          </p:nvPr>
        </p:nvSpPr>
        <p:spPr/>
        <p:txBody>
          <a:bodyPr/>
          <a:lstStyle/>
          <a:p>
            <a:fld id="{4A481B13-126B-484E-B8FB-8D42F2B63E83}" type="slidenum">
              <a:rPr lang="da-DK" smtClean="0"/>
              <a:t>5</a:t>
            </a:fld>
            <a:endParaRPr lang="da-DK"/>
          </a:p>
        </p:txBody>
      </p:sp>
    </p:spTree>
    <p:extLst>
      <p:ext uri="{BB962C8B-B14F-4D97-AF65-F5344CB8AC3E}">
        <p14:creationId xmlns:p14="http://schemas.microsoft.com/office/powerpoint/2010/main" val="252042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0" i="0">
              <a:solidFill>
                <a:srgbClr val="000000"/>
              </a:solidFill>
              <a:effectLst/>
              <a:latin typeface="Segoe UI" panose="020B0502040204020203" pitchFamily="34" charset="0"/>
            </a:endParaRPr>
          </a:p>
          <a:p>
            <a:r>
              <a:rPr lang="da-DK" b="0" i="0">
                <a:solidFill>
                  <a:srgbClr val="000000"/>
                </a:solidFill>
                <a:effectLst/>
                <a:latin typeface="Segoe UI" panose="020B0502040204020203" pitchFamily="34" charset="0"/>
              </a:rPr>
              <a:t>I Børns Vilkårs samtaler med børn der har haft højt fravær, kommer det altid frem, at der er gode grunde til ikke at komme i skole. Alle børnene vil helst gå i skole og have en normal hverdag. Som pigen her siger, er det nemt at kalde det pjæk, eller pege på simple forklaringer. Dette kalder på nysgerrighed og grundighed i skolens arbejde.</a:t>
            </a:r>
            <a:endParaRPr lang="en-GB"/>
          </a:p>
        </p:txBody>
      </p:sp>
      <p:sp>
        <p:nvSpPr>
          <p:cNvPr id="4" name="Date Placeholder 3"/>
          <p:cNvSpPr>
            <a:spLocks noGrp="1"/>
          </p:cNvSpPr>
          <p:nvPr>
            <p:ph type="dt" idx="1"/>
          </p:nvPr>
        </p:nvSpPr>
        <p:spPr/>
        <p:txBody>
          <a:bodyPr/>
          <a:lstStyle/>
          <a:p>
            <a:endParaRPr lang="da-DK"/>
          </a:p>
        </p:txBody>
      </p:sp>
      <p:sp>
        <p:nvSpPr>
          <p:cNvPr id="5" name="Slide Number Placeholder 4"/>
          <p:cNvSpPr>
            <a:spLocks noGrp="1"/>
          </p:cNvSpPr>
          <p:nvPr>
            <p:ph type="sldNum" sz="quarter" idx="5"/>
          </p:nvPr>
        </p:nvSpPr>
        <p:spPr/>
        <p:txBody>
          <a:bodyPr/>
          <a:lstStyle/>
          <a:p>
            <a:fld id="{D25B4B25-75A1-4BD3-9A55-1C94DE87B243}" type="slidenum">
              <a:rPr lang="da-DK" smtClean="0"/>
              <a:pPr/>
              <a:t>6</a:t>
            </a:fld>
            <a:endParaRPr lang="da-DK"/>
          </a:p>
        </p:txBody>
      </p:sp>
    </p:spTree>
    <p:extLst>
      <p:ext uri="{BB962C8B-B14F-4D97-AF65-F5344CB8AC3E}">
        <p14:creationId xmlns:p14="http://schemas.microsoft.com/office/powerpoint/2010/main" val="2383320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000">
                <a:effectLst/>
                <a:ea typeface="Open Sans"/>
                <a:cs typeface="Calibri"/>
              </a:rPr>
              <a:t>VIVE har fulgt 87.000 elever, der afsluttede 9. klasse i 2016/2017 og 2017/2018 og set på deres fraværshistorik over et helt skoleliv. I grafikken er eleverne inddelt i tre grupper alt efter deres fravær i udskolingen.</a:t>
            </a:r>
          </a:p>
          <a:p>
            <a:pPr>
              <a:lnSpc>
                <a:spcPct val="107000"/>
              </a:lnSpc>
              <a:spcAft>
                <a:spcPts val="800"/>
              </a:spcAft>
            </a:pPr>
            <a:endParaRPr lang="da-DK" sz="1000">
              <a:effectLst/>
              <a:ea typeface="Open Sans" panose="020B0606030504020204" pitchFamily="34" charset="0"/>
              <a:cs typeface="Open Sans" panose="020B0606030504020204" pitchFamily="34" charset="0"/>
            </a:endParaRPr>
          </a:p>
          <a:p>
            <a:pPr>
              <a:lnSpc>
                <a:spcPct val="107000"/>
              </a:lnSpc>
              <a:spcAft>
                <a:spcPts val="800"/>
              </a:spcAft>
            </a:pPr>
            <a:r>
              <a:rPr lang="da-DK" sz="1000">
                <a:effectLst/>
                <a:ea typeface="Open Sans"/>
                <a:cs typeface="Calibri"/>
              </a:rPr>
              <a:t>Som grafikken viser, har elever med højt fravær i 9. klasse </a:t>
            </a:r>
            <a:r>
              <a:rPr lang="da-DK" sz="1000">
                <a:ea typeface="Open Sans"/>
                <a:cs typeface="Calibri"/>
              </a:rPr>
              <a:t>(den røde linje) igennem</a:t>
            </a:r>
            <a:r>
              <a:rPr lang="da-DK" sz="1000">
                <a:effectLst/>
                <a:ea typeface="Open Sans"/>
                <a:cs typeface="Calibri"/>
              </a:rPr>
              <a:t> hele deres skoletid haft et højere gennemsnitligt fravær sammenlignet med elever med lavere fravær.</a:t>
            </a:r>
            <a:r>
              <a:rPr lang="da-DK" sz="1000">
                <a:ea typeface="Open Sans"/>
                <a:cs typeface="Calibri"/>
              </a:rPr>
              <a:t> I</a:t>
            </a:r>
            <a:r>
              <a:rPr lang="da-DK" sz="1000">
                <a:solidFill>
                  <a:srgbClr val="000000"/>
                </a:solidFill>
                <a:latin typeface="Calibri"/>
                <a:ea typeface="Open Sans"/>
                <a:cs typeface="Calibri"/>
              </a:rPr>
              <a:t> </a:t>
            </a:r>
            <a:r>
              <a:rPr lang="da-DK" sz="1000" b="0" i="0">
                <a:solidFill>
                  <a:srgbClr val="000000"/>
                </a:solidFill>
                <a:effectLst/>
                <a:latin typeface="Calibri"/>
                <a:cs typeface="Calibri"/>
              </a:rPr>
              <a:t>de tidlige år er forskellen og omfanget af fravær ikke meget </a:t>
            </a:r>
            <a:r>
              <a:rPr lang="da-DK" sz="1000">
                <a:solidFill>
                  <a:srgbClr val="000000"/>
                </a:solidFill>
                <a:latin typeface="Calibri"/>
                <a:cs typeface="Calibri"/>
              </a:rPr>
              <a:t>højt, men e</a:t>
            </a:r>
            <a:r>
              <a:rPr lang="da-DK" sz="1800">
                <a:solidFill>
                  <a:srgbClr val="000000"/>
                </a:solidFill>
                <a:latin typeface="Calibri"/>
                <a:cs typeface="Calibri"/>
              </a:rPr>
              <a:t>t</a:t>
            </a:r>
            <a:r>
              <a:rPr lang="da-DK" sz="1800" b="0" i="0">
                <a:solidFill>
                  <a:srgbClr val="000000"/>
                </a:solidFill>
                <a:effectLst/>
                <a:latin typeface="Calibri"/>
                <a:cs typeface="Calibri"/>
              </a:rPr>
              <a:t> fravær på 5-10 % fravær i de yngste klasser kan altså være et faresignal. </a:t>
            </a:r>
            <a:endParaRPr lang="da-DK" sz="1000">
              <a:effectLst/>
              <a:latin typeface="Calibri"/>
              <a:ea typeface="Open Sans" panose="020B0606030504020204" pitchFamily="34" charset="0"/>
              <a:cs typeface="Calibri"/>
            </a:endParaRPr>
          </a:p>
          <a:p>
            <a:pPr>
              <a:lnSpc>
                <a:spcPct val="107000"/>
              </a:lnSpc>
              <a:spcAft>
                <a:spcPts val="800"/>
              </a:spcAft>
            </a:pPr>
            <a:endParaRPr lang="da-DK" sz="1000">
              <a:effectLst/>
              <a:ea typeface="Open Sans" panose="020B0606030504020204" pitchFamily="34" charset="0"/>
              <a:cs typeface="Open Sans" panose="020B0606030504020204" pitchFamily="34" charset="0"/>
            </a:endParaRPr>
          </a:p>
          <a:p>
            <a:pPr>
              <a:lnSpc>
                <a:spcPct val="107000"/>
              </a:lnSpc>
              <a:spcAft>
                <a:spcPts val="800"/>
              </a:spcAft>
            </a:pPr>
            <a:r>
              <a:rPr lang="da-DK" sz="1000">
                <a:effectLst/>
                <a:ea typeface="Open Sans"/>
                <a:cs typeface="Calibri"/>
              </a:rPr>
              <a:t>Grafikken fortæller os også, at vi skal være særligt opmærksomme omkring mellemtrinnet, hvor fraværet tager fart for denne gruppe.</a:t>
            </a:r>
          </a:p>
          <a:p>
            <a:pPr marL="0" marR="0" lvl="0" indent="0" algn="l" defTabSz="914400" rtl="0" eaLnBrk="1" fontAlgn="auto" latinLnBrk="0" hangingPunct="1">
              <a:lnSpc>
                <a:spcPct val="107000"/>
              </a:lnSpc>
              <a:spcBef>
                <a:spcPts val="0"/>
              </a:spcBef>
              <a:spcAft>
                <a:spcPts val="800"/>
              </a:spcAft>
              <a:buClrTx/>
              <a:buSzTx/>
              <a:buFontTx/>
              <a:buNone/>
              <a:tabLst/>
              <a:defRPr/>
            </a:pPr>
            <a:r>
              <a:rPr lang="da-DK" sz="1000">
                <a:effectLst/>
                <a:ea typeface="Open Sans"/>
                <a:cs typeface="Calibri"/>
              </a:rPr>
              <a:t>Fraværet er højst i vintermånederne.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a-DK" sz="1000">
              <a:effectLst/>
              <a:ea typeface="Open Sans" panose="020B0606030504020204" pitchFamily="34" charset="0"/>
              <a:cs typeface="Open Sans" panose="020B0606030504020204" pitchFamily="34" charset="0"/>
            </a:endParaRPr>
          </a:p>
          <a:p>
            <a:pPr>
              <a:lnSpc>
                <a:spcPct val="107000"/>
              </a:lnSpc>
              <a:spcAft>
                <a:spcPts val="800"/>
              </a:spcAft>
            </a:pPr>
            <a:r>
              <a:rPr lang="da-DK" sz="1000">
                <a:effectLst/>
                <a:ea typeface="Open Sans"/>
                <a:cs typeface="Calibri"/>
              </a:rPr>
              <a:t>Endelig konkluderer VIVE at det er mest optimalt at følge det samlede fravær, fordi det er, når det samlede fravær følges</a:t>
            </a:r>
            <a:r>
              <a:rPr lang="da-DK" sz="1000">
                <a:ea typeface="Open Sans"/>
                <a:cs typeface="Calibri"/>
              </a:rPr>
              <a:t>,</a:t>
            </a:r>
            <a:r>
              <a:rPr lang="da-DK" sz="1000">
                <a:effectLst/>
                <a:ea typeface="Open Sans"/>
                <a:cs typeface="Calibri"/>
              </a:rPr>
              <a:t> at man ser dette mønster.</a:t>
            </a:r>
            <a:endParaRPr lang="da-DK" sz="1000">
              <a:ea typeface="Open Sans"/>
              <a:cs typeface="Calibri"/>
            </a:endParaRPr>
          </a:p>
          <a:p>
            <a:pPr>
              <a:lnSpc>
                <a:spcPct val="107000"/>
              </a:lnSpc>
              <a:spcAft>
                <a:spcPts val="809"/>
              </a:spcAft>
            </a:pPr>
            <a:r>
              <a:rPr lang="da-DK" sz="1000">
                <a:ea typeface="Open Sans"/>
                <a:cs typeface="Calibri"/>
              </a:rPr>
              <a:t>Billedet kommer kun tydeligt frem, når vi ser på det samlede fravær på tværs af sygefravær, lovligt fravær og ulovligt fravær.</a:t>
            </a:r>
            <a:endParaRPr lang="da-DK" sz="1000">
              <a:ea typeface="Open Sans" panose="020B0606030504020204" pitchFamily="34" charset="0"/>
              <a:cs typeface="Calibri"/>
            </a:endParaRPr>
          </a:p>
          <a:p>
            <a:pPr>
              <a:lnSpc>
                <a:spcPct val="107000"/>
              </a:lnSpc>
              <a:spcAft>
                <a:spcPts val="809"/>
              </a:spcAft>
            </a:pPr>
            <a:endParaRPr lang="da-DK" sz="1000">
              <a:ea typeface="Open Sans" panose="020B0606030504020204" pitchFamily="34" charset="0"/>
              <a:cs typeface="Open Sans" panose="020B0606030504020204" pitchFamily="34" charset="0"/>
            </a:endParaRPr>
          </a:p>
          <a:p>
            <a:pPr>
              <a:lnSpc>
                <a:spcPct val="107000"/>
              </a:lnSpc>
              <a:spcAft>
                <a:spcPts val="809"/>
              </a:spcAft>
            </a:pPr>
            <a:r>
              <a:rPr lang="da-DK" sz="1000">
                <a:ea typeface="Open Sans"/>
                <a:cs typeface="Calibri"/>
              </a:rPr>
              <a:t>Det kan tage for lang tid på mødet, hvis man på dette tidspunkt i processen går for langt ind i drøftelserne af grafen, men det kan være godt at pointere følgende spørgsmål man kan tage med videre og vende tilbage til:</a:t>
            </a:r>
          </a:p>
          <a:p>
            <a:pPr>
              <a:lnSpc>
                <a:spcPct val="107000"/>
              </a:lnSpc>
              <a:spcAft>
                <a:spcPts val="809"/>
              </a:spcAft>
            </a:pPr>
            <a:endParaRPr lang="da-DK" sz="1000">
              <a:ea typeface="Open Sans"/>
              <a:cs typeface="Calibri"/>
            </a:endParaRPr>
          </a:p>
          <a:p>
            <a:pPr marL="171450" indent="-171450">
              <a:lnSpc>
                <a:spcPct val="107000"/>
              </a:lnSpc>
              <a:spcAft>
                <a:spcPts val="809"/>
              </a:spcAft>
              <a:buFont typeface="Arial" panose="020B0604020202020204" pitchFamily="34" charset="0"/>
              <a:buChar char="•"/>
            </a:pPr>
            <a:r>
              <a:rPr lang="da-DK" sz="1000">
                <a:ea typeface="Open Sans"/>
                <a:cs typeface="Calibri"/>
              </a:rPr>
              <a:t>Hvordan kommer vi tidligere i gang med at forebygge? </a:t>
            </a:r>
          </a:p>
          <a:p>
            <a:pPr marL="171450" indent="-171450">
              <a:lnSpc>
                <a:spcPct val="107000"/>
              </a:lnSpc>
              <a:spcAft>
                <a:spcPts val="809"/>
              </a:spcAft>
              <a:buFont typeface="Arial" panose="020B0604020202020204" pitchFamily="34" charset="0"/>
              <a:buChar char="•"/>
            </a:pPr>
            <a:r>
              <a:rPr lang="da-DK" sz="1000">
                <a:ea typeface="Open Sans"/>
                <a:cs typeface="Calibri"/>
              </a:rPr>
              <a:t>Hvordan kan vi arbejde mere proaktivt i overgangen omkring 6. klasse?</a:t>
            </a:r>
          </a:p>
          <a:p>
            <a:pPr marL="171450" indent="-171450">
              <a:lnSpc>
                <a:spcPct val="107000"/>
              </a:lnSpc>
              <a:spcAft>
                <a:spcPts val="809"/>
              </a:spcAft>
              <a:buFont typeface="Arial" panose="020B0604020202020204" pitchFamily="34" charset="0"/>
              <a:buChar char="•"/>
            </a:pPr>
            <a:r>
              <a:rPr lang="da-DK" sz="1000">
                <a:ea typeface="Open Sans"/>
                <a:cs typeface="Calibri"/>
              </a:rPr>
              <a:t>Hvordan får vi en mere ensartet registreringspraksis så vi kan få øje på skolens lokale mønstre?</a:t>
            </a:r>
          </a:p>
          <a:p>
            <a:pPr marL="171450" indent="-171450">
              <a:lnSpc>
                <a:spcPct val="107000"/>
              </a:lnSpc>
              <a:spcAft>
                <a:spcPts val="809"/>
              </a:spcAft>
              <a:buFont typeface="Arial" panose="020B0604020202020204" pitchFamily="34" charset="0"/>
              <a:buChar char="•"/>
            </a:pPr>
            <a:r>
              <a:rPr lang="da-DK" sz="1000">
                <a:ea typeface="Open Sans"/>
                <a:cs typeface="Calibri"/>
              </a:rPr>
              <a:t>Hvordan får vi en praksis, hvor vi ser på det samlede fravær, når vi skal vurdere en bekymring?</a:t>
            </a:r>
          </a:p>
          <a:p>
            <a:endParaRPr lang="da-DK">
              <a:cs typeface="Calibri"/>
            </a:endParaRPr>
          </a:p>
        </p:txBody>
      </p:sp>
      <p:sp>
        <p:nvSpPr>
          <p:cNvPr id="4" name="Pladsholder til dato 3"/>
          <p:cNvSpPr>
            <a:spLocks noGrp="1"/>
          </p:cNvSpPr>
          <p:nvPr>
            <p:ph type="dt" idx="1"/>
          </p:nvPr>
        </p:nvSpPr>
        <p:spPr/>
        <p:txBody>
          <a:bodyPr/>
          <a:lstStyle/>
          <a:p>
            <a:pPr marL="0" marR="0" lvl="0" indent="0" algn="r" defTabSz="924184"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sp>
        <p:nvSpPr>
          <p:cNvPr id="5" name="Pladsholder til slidenummer 4"/>
          <p:cNvSpPr>
            <a:spLocks noGrp="1"/>
          </p:cNvSpPr>
          <p:nvPr>
            <p:ph type="sldNum" sz="quarter" idx="5"/>
          </p:nvPr>
        </p:nvSpPr>
        <p:spPr/>
        <p:txBody>
          <a:bodyPr/>
          <a:lstStyle/>
          <a:p>
            <a:pPr marL="0" marR="0" lvl="0" indent="0" algn="r" defTabSz="924184" rtl="0" eaLnBrk="1" fontAlgn="auto" latinLnBrk="0" hangingPunct="1">
              <a:lnSpc>
                <a:spcPct val="100000"/>
              </a:lnSpc>
              <a:spcBef>
                <a:spcPts val="0"/>
              </a:spcBef>
              <a:spcAft>
                <a:spcPts val="0"/>
              </a:spcAft>
              <a:buClrTx/>
              <a:buSzTx/>
              <a:buFontTx/>
              <a:buNone/>
              <a:tabLst/>
              <a:defRPr/>
            </a:pPr>
            <a:fld id="{D25B4B25-75A1-4BD3-9A55-1C94DE87B243}" type="slidenum">
              <a:rPr kumimoji="0" lang="da-DK"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pPr marL="0" marR="0" lvl="0" indent="0" algn="r" defTabSz="924184" rtl="0" eaLnBrk="1" fontAlgn="auto" latinLnBrk="0" hangingPunct="1">
                <a:lnSpc>
                  <a:spcPct val="100000"/>
                </a:lnSpc>
                <a:spcBef>
                  <a:spcPts val="0"/>
                </a:spcBef>
                <a:spcAft>
                  <a:spcPts val="0"/>
                </a:spcAft>
                <a:buClrTx/>
                <a:buSzTx/>
                <a:buFontTx/>
                <a:buNone/>
                <a:tabLst/>
                <a:defRPr/>
              </a:pPr>
              <a:t>7</a:t>
            </a:fld>
            <a:endParaRPr kumimoji="0" lang="da-DK"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84831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cs typeface="Calibri"/>
              </a:rPr>
              <a:t>Dette slide viser Kearneys model (2008), som Børns Vilkår har videreudviklet på. Den forklarer de</a:t>
            </a:r>
            <a:r>
              <a:rPr lang="da-DK"/>
              <a:t> forskellige faser i et typisk skolefraværsforløb. </a:t>
            </a:r>
          </a:p>
          <a:p>
            <a:endParaRPr lang="da-DK"/>
          </a:p>
          <a:p>
            <a:r>
              <a:rPr lang="da-DK"/>
              <a:t>Skolefravær udvikler sig ofte gradvist. Det starter ofte med at barnet givet udtryk for fysisk ubehag og protesterer imod at gå i skole, men kommer afsted. Næste skridt kan være, at barnet udebliver fra enkelte timer/enkelte dage, indtil der opstår et længerevarende fravær eller barnet helt holder op med at komme i skole.</a:t>
            </a:r>
            <a:r>
              <a:rPr lang="da-DK">
                <a:cs typeface="Calibri"/>
              </a:rPr>
              <a:t> </a:t>
            </a:r>
          </a:p>
          <a:p>
            <a:endParaRPr lang="da-DK">
              <a:cs typeface="Calibri"/>
            </a:endParaRPr>
          </a:p>
          <a:p>
            <a:r>
              <a:rPr lang="da-DK">
                <a:cs typeface="Calibri"/>
              </a:rPr>
              <a:t>I starten er det typisk </a:t>
            </a:r>
            <a:r>
              <a:rPr lang="da-DK" b="1">
                <a:cs typeface="Calibri"/>
              </a:rPr>
              <a:t>(KLIK for at få første fase frem)</a:t>
            </a:r>
            <a:r>
              <a:rPr lang="da-DK">
                <a:cs typeface="Calibri"/>
              </a:rPr>
              <a:t>….. Derefter begynder moderat skolefravær </a:t>
            </a:r>
            <a:r>
              <a:rPr lang="da-DK" b="1">
                <a:cs typeface="Calibri"/>
              </a:rPr>
              <a:t>(KLIK for at få fasen frem)</a:t>
            </a:r>
            <a:r>
              <a:rPr lang="da-DK">
                <a:cs typeface="Calibri"/>
              </a:rPr>
              <a:t>…. Til sidst kan det ende i omfattende fravær </a:t>
            </a:r>
            <a:r>
              <a:rPr lang="da-DK" b="1">
                <a:cs typeface="Calibri"/>
              </a:rPr>
              <a:t>(KLIK for at få sidste fase frem).</a:t>
            </a:r>
          </a:p>
          <a:p>
            <a:endParaRPr lang="da-DK"/>
          </a:p>
          <a:p>
            <a:r>
              <a:rPr lang="da-DK"/>
              <a:t>Modellen viser noget af det, der sommetider bliver problematisk i samarbejdet mellem skolen og hjemmet, nemlig at skole og hjem vil få øje på skolefraværsproblematikker og mistrivsel på forskellige tidspunkter. Den stiplede linje viser </a:t>
            </a:r>
            <a:r>
              <a:rPr lang="da-DK" b="1"/>
              <a:t>(KLIK for at få linjen frem)</a:t>
            </a:r>
            <a:r>
              <a:rPr lang="da-DK"/>
              <a:t>, at der er forskel på de tegn, der ofte viser sig derhjemme, og de tegn, der viser sig i skolen.</a:t>
            </a:r>
            <a:endParaRPr lang="da-DK">
              <a:cs typeface="Calibri"/>
            </a:endParaRPr>
          </a:p>
          <a:p>
            <a:endParaRPr lang="da-DK"/>
          </a:p>
          <a:p>
            <a:r>
              <a:rPr lang="da-DK"/>
              <a:t>Tit sker der også noget i skolen i tiden op til, at de første konkrete tegn viser sig for en elev. Det kan f.eks. være uro i klassen, mobning, ensomhed, konflikter eller kedsomhed, som eleven måske fortæller om derhjemme. Det er derfor vigtigt med en god dialog mellem hjem og skole. </a:t>
            </a:r>
            <a:endParaRPr lang="da-DK">
              <a:cs typeface="Calibri"/>
            </a:endParaRPr>
          </a:p>
          <a:p>
            <a:endParaRPr lang="da-DK">
              <a:latin typeface="Calibri"/>
              <a:ea typeface="Calibri" panose="020F0502020204030204" pitchFamily="34" charset="0"/>
              <a:cs typeface="Calibri"/>
            </a:endParaRPr>
          </a:p>
          <a:p>
            <a:r>
              <a:rPr lang="da-DK"/>
              <a:t>Børn og unges symptomer kan være diffuse (fx ondt i maven), ligesom symptomer på mistrivsel let kan forveksles med fysisk sygdom. Der er altså god grund til at lytte til børnene, når de fortæller, at de har ondt eller har det svært.</a:t>
            </a:r>
            <a:endParaRPr lang="da-DK">
              <a:cs typeface="Calibri"/>
            </a:endParaRPr>
          </a:p>
          <a:p>
            <a:endParaRPr lang="da-DK"/>
          </a:p>
          <a:p>
            <a:r>
              <a:rPr lang="da-DK"/>
              <a:t>Det er desuden meget almindeligt at barnet kan have meget forskellige reaktioner </a:t>
            </a:r>
            <a:r>
              <a:rPr lang="da-DK" b="1"/>
              <a:t>ude og hjemme.</a:t>
            </a:r>
            <a:endParaRPr lang="da-DK" b="1">
              <a:cs typeface="Calibri"/>
            </a:endParaRPr>
          </a:p>
          <a:p>
            <a:endParaRPr lang="da-DK" b="1"/>
          </a:p>
          <a:p>
            <a:r>
              <a:rPr lang="da-DK"/>
              <a:t>Der er altså to vigtige pointer:</a:t>
            </a:r>
            <a:endParaRPr lang="da-DK">
              <a:cs typeface="Calibri"/>
            </a:endParaRPr>
          </a:p>
          <a:p>
            <a:endParaRPr lang="da-DK"/>
          </a:p>
          <a:p>
            <a:pPr marL="228600" indent="-228600">
              <a:buAutoNum type="arabicPeriod"/>
            </a:pPr>
            <a:r>
              <a:rPr lang="da-DK" b="1"/>
              <a:t>Den tidlige dialog mellem hjem og skole er vigtig og det er vigtigt ikke at slå forældres henvendelser hen, med begrundelse i at der ikke ser ud til at være noget i skolen.</a:t>
            </a:r>
            <a:endParaRPr lang="da-DK" b="1">
              <a:cs typeface="Calibri"/>
            </a:endParaRPr>
          </a:p>
          <a:p>
            <a:pPr marL="228600" indent="-228600">
              <a:buAutoNum type="arabicPeriod"/>
            </a:pPr>
            <a:r>
              <a:rPr lang="da-DK" b="1"/>
              <a:t>Det er vigtigt at reagere på alle tegn på at der er noget i fællesskabet der ikke fungerer, fordi det er det der kan være starten på en fraværsudvikling.</a:t>
            </a:r>
            <a:endParaRPr lang="da-DK"/>
          </a:p>
          <a:p>
            <a:endParaRPr lang="da-DK"/>
          </a:p>
          <a:p>
            <a:endParaRPr lang="da-DK">
              <a:latin typeface="Calibri"/>
              <a:ea typeface="Calibri" panose="020F0502020204030204" pitchFamily="34" charset="0"/>
              <a:cs typeface="Calibri"/>
            </a:endParaRPr>
          </a:p>
        </p:txBody>
      </p:sp>
      <p:sp>
        <p:nvSpPr>
          <p:cNvPr id="4" name="Pladsholder til slidenummer 3"/>
          <p:cNvSpPr>
            <a:spLocks noGrp="1"/>
          </p:cNvSpPr>
          <p:nvPr>
            <p:ph type="sldNum" sz="quarter" idx="5"/>
          </p:nvPr>
        </p:nvSpPr>
        <p:spPr/>
        <p:txBody>
          <a:bodyPr/>
          <a:lstStyle/>
          <a:p>
            <a:fld id="{4A481B13-126B-484E-B8FB-8D42F2B63E83}" type="slidenum">
              <a:rPr lang="da-DK" smtClean="0"/>
              <a:t>8</a:t>
            </a:fld>
            <a:endParaRPr lang="da-DK"/>
          </a:p>
        </p:txBody>
      </p:sp>
    </p:spTree>
    <p:extLst>
      <p:ext uri="{BB962C8B-B14F-4D97-AF65-F5344CB8AC3E}">
        <p14:creationId xmlns:p14="http://schemas.microsoft.com/office/powerpoint/2010/main" val="548911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25425" y="793750"/>
            <a:ext cx="7061200" cy="3971925"/>
          </a:xfrm>
        </p:spPr>
      </p:sp>
      <p:sp>
        <p:nvSpPr>
          <p:cNvPr id="3" name="Pladsholder til noter 2"/>
          <p:cNvSpPr>
            <a:spLocks noGrp="1"/>
          </p:cNvSpPr>
          <p:nvPr>
            <p:ph type="body" idx="1"/>
          </p:nvPr>
        </p:nvSpPr>
        <p:spPr/>
        <p:txBody>
          <a:bodyPr/>
          <a:lstStyle/>
          <a:p>
            <a:pPr>
              <a:lnSpc>
                <a:spcPct val="107000"/>
              </a:lnSpc>
              <a:spcAft>
                <a:spcPts val="800"/>
              </a:spcAft>
            </a:pPr>
            <a:r>
              <a:rPr lang="da-DK" b="0"/>
              <a:t>Skolefravær er ikke noget, der kun opstår i bestemte familier</a:t>
            </a:r>
            <a:r>
              <a:rPr lang="en-US" b="0"/>
              <a:t>. </a:t>
            </a:r>
            <a:r>
              <a:rPr lang="da-DK" b="0"/>
              <a:t>Det kan ske for alle,</a:t>
            </a:r>
            <a:endParaRPr lang="da-DK" b="0">
              <a:cs typeface="Calibri"/>
            </a:endParaRPr>
          </a:p>
          <a:p>
            <a:pPr>
              <a:lnSpc>
                <a:spcPct val="107000"/>
              </a:lnSpc>
              <a:spcAft>
                <a:spcPts val="800"/>
              </a:spcAft>
            </a:pPr>
            <a:r>
              <a:rPr lang="da-DK" b="0">
                <a:cs typeface="Calibri"/>
              </a:rPr>
              <a:t>Det betyder ikke at der ikke kan være en sammenhæng til en øget sårbarhed som nogle børn kan have. </a:t>
            </a:r>
          </a:p>
          <a:p>
            <a:pPr>
              <a:lnSpc>
                <a:spcPct val="107000"/>
              </a:lnSpc>
              <a:spcAft>
                <a:spcPts val="800"/>
              </a:spcAft>
            </a:pPr>
            <a:r>
              <a:rPr lang="da-DK" b="0">
                <a:cs typeface="Calibri"/>
              </a:rPr>
              <a:t>Når Børns Vilkår spørger børnene peger de på det, der er tæt på dem selv og tæt på klassens fællesskab</a:t>
            </a:r>
            <a:endParaRPr lang="da-DK">
              <a:cs typeface="Calibri"/>
            </a:endParaRPr>
          </a:p>
          <a:p>
            <a:pPr>
              <a:lnSpc>
                <a:spcPct val="107000"/>
              </a:lnSpc>
              <a:spcAft>
                <a:spcPts val="800"/>
              </a:spcAft>
            </a:pPr>
            <a:endParaRPr lang="da-DK"/>
          </a:p>
          <a:p>
            <a:pPr>
              <a:lnSpc>
                <a:spcPct val="107000"/>
              </a:lnSpc>
              <a:spcAft>
                <a:spcPts val="800"/>
              </a:spcAft>
            </a:pPr>
            <a:r>
              <a:rPr lang="da-DK"/>
              <a:t>Der kan ske forandringer i barnet skoledag med nye lærere, kammerater der flytter, mobning eller uro i klassen, som gør, at det bliver svært at komme afsted. Eller det kan handle om manglende tilhørsforhold til klassen. Fravær kan også udløses af enkeltstående negative livsbegivenheder som f.eks. sygdom eller dødsfald. </a:t>
            </a:r>
            <a:endParaRPr lang="da-DK">
              <a:cs typeface="Calibri"/>
            </a:endParaRPr>
          </a:p>
          <a:p>
            <a:pPr>
              <a:lnSpc>
                <a:spcPct val="107000"/>
              </a:lnSpc>
              <a:spcAft>
                <a:spcPts val="800"/>
              </a:spcAft>
            </a:pPr>
            <a:endParaRPr lang="da-DK"/>
          </a:p>
          <a:p>
            <a:pPr>
              <a:lnSpc>
                <a:spcPct val="107000"/>
              </a:lnSpc>
              <a:spcAft>
                <a:spcPts val="800"/>
              </a:spcAft>
            </a:pPr>
            <a:r>
              <a:rPr lang="da-DK"/>
              <a:t>Børns Vilkårs interviewundersøgelse viser, at der kan ske en gradvis ophobning af små og store årsager, </a:t>
            </a:r>
          </a:p>
          <a:p>
            <a:pPr>
              <a:lnSpc>
                <a:spcPct val="107000"/>
              </a:lnSpc>
              <a:spcAft>
                <a:spcPts val="800"/>
              </a:spcAft>
            </a:pPr>
            <a:r>
              <a:rPr lang="da-DK">
                <a:cs typeface="Calibri" panose="020F0502020204030204"/>
              </a:rPr>
              <a:t>Man kan nemt komme til kun at fokusere på ting i den enkelte elev, der har fravær, men der er altid flere årsager. Eleven er en del af et fællesskab og en skolehverdag, og alle de ting omkring eleven er med til at påvirke trivslen og elevens fravær. </a:t>
            </a:r>
          </a:p>
        </p:txBody>
      </p:sp>
      <p:sp>
        <p:nvSpPr>
          <p:cNvPr id="4" name="Pladsholder til slidenummer 3"/>
          <p:cNvSpPr>
            <a:spLocks noGrp="1"/>
          </p:cNvSpPr>
          <p:nvPr>
            <p:ph type="sldNum" sz="quarter" idx="5"/>
          </p:nvPr>
        </p:nvSpPr>
        <p:spPr/>
        <p:txBody>
          <a:bodyPr/>
          <a:lstStyle/>
          <a:p>
            <a:fld id="{4A481B13-126B-484E-B8FB-8D42F2B63E83}" type="slidenum">
              <a:rPr lang="da-DK" smtClean="0"/>
              <a:t>9</a:t>
            </a:fld>
            <a:endParaRPr lang="da-DK"/>
          </a:p>
        </p:txBody>
      </p:sp>
    </p:spTree>
    <p:extLst>
      <p:ext uri="{BB962C8B-B14F-4D97-AF65-F5344CB8AC3E}">
        <p14:creationId xmlns:p14="http://schemas.microsoft.com/office/powerpoint/2010/main" val="3567101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Slide i rø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BFE8A-5EDB-5446-7A1A-266FC7F8FA23}"/>
              </a:ext>
            </a:extLst>
          </p:cNvPr>
          <p:cNvSpPr/>
          <p:nvPr userDrawn="1"/>
        </p:nvSpPr>
        <p:spPr>
          <a:xfrm rot="180000">
            <a:off x="-10122" y="-3260"/>
            <a:ext cx="12215661" cy="686215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5020 w 12197020"/>
              <a:gd name="connsiteY0" fmla="*/ 0 h 6858000"/>
              <a:gd name="connsiteX1" fmla="*/ 12197020 w 12197020"/>
              <a:gd name="connsiteY1" fmla="*/ 0 h 6858000"/>
              <a:gd name="connsiteX2" fmla="*/ 12197020 w 12197020"/>
              <a:gd name="connsiteY2" fmla="*/ 6858000 h 6858000"/>
              <a:gd name="connsiteX3" fmla="*/ 5020 w 12197020"/>
              <a:gd name="connsiteY3" fmla="*/ 6858000 h 6858000"/>
              <a:gd name="connsiteX4" fmla="*/ 0 w 12197020"/>
              <a:gd name="connsiteY4" fmla="*/ 307881 h 6858000"/>
              <a:gd name="connsiteX5" fmla="*/ 5020 w 12197020"/>
              <a:gd name="connsiteY5" fmla="*/ 0 h 6858000"/>
              <a:gd name="connsiteX0" fmla="*/ 904600 w 13096600"/>
              <a:gd name="connsiteY0" fmla="*/ 0 h 6858000"/>
              <a:gd name="connsiteX1" fmla="*/ 13096600 w 13096600"/>
              <a:gd name="connsiteY1" fmla="*/ 0 h 6858000"/>
              <a:gd name="connsiteX2" fmla="*/ 13096600 w 13096600"/>
              <a:gd name="connsiteY2" fmla="*/ 6858000 h 6858000"/>
              <a:gd name="connsiteX3" fmla="*/ 904600 w 13096600"/>
              <a:gd name="connsiteY3" fmla="*/ 6858000 h 6858000"/>
              <a:gd name="connsiteX4" fmla="*/ 899580 w 13096600"/>
              <a:gd name="connsiteY4" fmla="*/ 307881 h 6858000"/>
              <a:gd name="connsiteX5" fmla="*/ 899580 w 13096600"/>
              <a:gd name="connsiteY5" fmla="*/ 307881 h 6858000"/>
              <a:gd name="connsiteX6" fmla="*/ 904600 w 13096600"/>
              <a:gd name="connsiteY6" fmla="*/ 0 h 6858000"/>
              <a:gd name="connsiteX0" fmla="*/ 904600 w 13096600"/>
              <a:gd name="connsiteY0" fmla="*/ 3038 h 6861038"/>
              <a:gd name="connsiteX1" fmla="*/ 6923270 w 13096600"/>
              <a:gd name="connsiteY1" fmla="*/ 0 h 6861038"/>
              <a:gd name="connsiteX2" fmla="*/ 13096600 w 13096600"/>
              <a:gd name="connsiteY2" fmla="*/ 3038 h 6861038"/>
              <a:gd name="connsiteX3" fmla="*/ 13096600 w 13096600"/>
              <a:gd name="connsiteY3" fmla="*/ 6861038 h 6861038"/>
              <a:gd name="connsiteX4" fmla="*/ 904600 w 13096600"/>
              <a:gd name="connsiteY4" fmla="*/ 6861038 h 6861038"/>
              <a:gd name="connsiteX5" fmla="*/ 899580 w 13096600"/>
              <a:gd name="connsiteY5" fmla="*/ 310919 h 6861038"/>
              <a:gd name="connsiteX6" fmla="*/ 899580 w 13096600"/>
              <a:gd name="connsiteY6" fmla="*/ 310919 h 6861038"/>
              <a:gd name="connsiteX7" fmla="*/ 904600 w 13096600"/>
              <a:gd name="connsiteY7" fmla="*/ 3038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1228 h 6861347"/>
              <a:gd name="connsiteX1" fmla="*/ 6023690 w 12197020"/>
              <a:gd name="connsiteY1" fmla="*/ 309 h 6861347"/>
              <a:gd name="connsiteX2" fmla="*/ 12032502 w 12197020"/>
              <a:gd name="connsiteY2" fmla="*/ 0 h 6861347"/>
              <a:gd name="connsiteX3" fmla="*/ 12197020 w 12197020"/>
              <a:gd name="connsiteY3" fmla="*/ 3347 h 6861347"/>
              <a:gd name="connsiteX4" fmla="*/ 12197020 w 12197020"/>
              <a:gd name="connsiteY4" fmla="*/ 6861347 h 6861347"/>
              <a:gd name="connsiteX5" fmla="*/ 5020 w 12197020"/>
              <a:gd name="connsiteY5" fmla="*/ 6861347 h 6861347"/>
              <a:gd name="connsiteX6" fmla="*/ 0 w 12197020"/>
              <a:gd name="connsiteY6" fmla="*/ 311228 h 6861347"/>
              <a:gd name="connsiteX7" fmla="*/ 0 w 12197020"/>
              <a:gd name="connsiteY7"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7020 w 12198399"/>
              <a:gd name="connsiteY3" fmla="*/ 3347 h 6861347"/>
              <a:gd name="connsiteX4" fmla="*/ 12198399 w 12198399"/>
              <a:gd name="connsiteY4" fmla="*/ 3265624 h 6861347"/>
              <a:gd name="connsiteX5" fmla="*/ 12197020 w 12198399"/>
              <a:gd name="connsiteY5" fmla="*/ 6861347 h 6861347"/>
              <a:gd name="connsiteX6" fmla="*/ 5020 w 12198399"/>
              <a:gd name="connsiteY6" fmla="*/ 6861347 h 6861347"/>
              <a:gd name="connsiteX7" fmla="*/ 0 w 12198399"/>
              <a:gd name="connsiteY7" fmla="*/ 311228 h 6861347"/>
              <a:gd name="connsiteX8" fmla="*/ 0 w 12198399"/>
              <a:gd name="connsiteY8"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8399 w 12198399"/>
              <a:gd name="connsiteY3" fmla="*/ 3265624 h 6861347"/>
              <a:gd name="connsiteX4" fmla="*/ 12197020 w 12198399"/>
              <a:gd name="connsiteY4" fmla="*/ 6861347 h 6861347"/>
              <a:gd name="connsiteX5" fmla="*/ 5020 w 12198399"/>
              <a:gd name="connsiteY5" fmla="*/ 6861347 h 6861347"/>
              <a:gd name="connsiteX6" fmla="*/ 0 w 12198399"/>
              <a:gd name="connsiteY6" fmla="*/ 311228 h 6861347"/>
              <a:gd name="connsiteX7" fmla="*/ 0 w 12198399"/>
              <a:gd name="connsiteY7" fmla="*/ 311228 h 6861347"/>
              <a:gd name="connsiteX0" fmla="*/ 0 w 13100248"/>
              <a:gd name="connsiteY0" fmla="*/ 311228 h 6912889"/>
              <a:gd name="connsiteX1" fmla="*/ 6023690 w 13100248"/>
              <a:gd name="connsiteY1" fmla="*/ 309 h 6912889"/>
              <a:gd name="connsiteX2" fmla="*/ 12032502 w 13100248"/>
              <a:gd name="connsiteY2" fmla="*/ 0 h 6912889"/>
              <a:gd name="connsiteX3" fmla="*/ 12198399 w 13100248"/>
              <a:gd name="connsiteY3" fmla="*/ 3265624 h 6912889"/>
              <a:gd name="connsiteX4" fmla="*/ 12197527 w 13100248"/>
              <a:gd name="connsiteY4" fmla="*/ 6553107 h 6912889"/>
              <a:gd name="connsiteX5" fmla="*/ 12197020 w 13100248"/>
              <a:gd name="connsiteY5" fmla="*/ 6861347 h 6912889"/>
              <a:gd name="connsiteX6" fmla="*/ 5020 w 13100248"/>
              <a:gd name="connsiteY6" fmla="*/ 6861347 h 6912889"/>
              <a:gd name="connsiteX7" fmla="*/ 0 w 13100248"/>
              <a:gd name="connsiteY7" fmla="*/ 311228 h 6912889"/>
              <a:gd name="connsiteX8" fmla="*/ 0 w 13100248"/>
              <a:gd name="connsiteY8" fmla="*/ 311228 h 6912889"/>
              <a:gd name="connsiteX0" fmla="*/ 0 w 12636493"/>
              <a:gd name="connsiteY0" fmla="*/ 311228 h 6913047"/>
              <a:gd name="connsiteX1" fmla="*/ 6023690 w 12636493"/>
              <a:gd name="connsiteY1" fmla="*/ 309 h 6913047"/>
              <a:gd name="connsiteX2" fmla="*/ 12032502 w 12636493"/>
              <a:gd name="connsiteY2" fmla="*/ 0 h 6913047"/>
              <a:gd name="connsiteX3" fmla="*/ 12198399 w 12636493"/>
              <a:gd name="connsiteY3" fmla="*/ 3265624 h 6913047"/>
              <a:gd name="connsiteX4" fmla="*/ 12197527 w 12636493"/>
              <a:gd name="connsiteY4" fmla="*/ 6553107 h 6913047"/>
              <a:gd name="connsiteX5" fmla="*/ 12197020 w 12636493"/>
              <a:gd name="connsiteY5" fmla="*/ 6861347 h 6913047"/>
              <a:gd name="connsiteX6" fmla="*/ 6265722 w 12636493"/>
              <a:gd name="connsiteY6" fmla="*/ 6858733 h 6913047"/>
              <a:gd name="connsiteX7" fmla="*/ 5020 w 12636493"/>
              <a:gd name="connsiteY7" fmla="*/ 6861347 h 6913047"/>
              <a:gd name="connsiteX8" fmla="*/ 0 w 12636493"/>
              <a:gd name="connsiteY8" fmla="*/ 311228 h 6913047"/>
              <a:gd name="connsiteX9" fmla="*/ 0 w 12636493"/>
              <a:gd name="connsiteY9" fmla="*/ 311228 h 691304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210495"/>
              <a:gd name="connsiteY0" fmla="*/ 311228 h 6911477"/>
              <a:gd name="connsiteX1" fmla="*/ 6023690 w 12210495"/>
              <a:gd name="connsiteY1" fmla="*/ 309 h 6911477"/>
              <a:gd name="connsiteX2" fmla="*/ 12032502 w 12210495"/>
              <a:gd name="connsiteY2" fmla="*/ 0 h 6911477"/>
              <a:gd name="connsiteX3" fmla="*/ 12198399 w 12210495"/>
              <a:gd name="connsiteY3" fmla="*/ 3265624 h 6911477"/>
              <a:gd name="connsiteX4" fmla="*/ 12197527 w 12210495"/>
              <a:gd name="connsiteY4" fmla="*/ 6553107 h 6911477"/>
              <a:gd name="connsiteX5" fmla="*/ 6265722 w 12210495"/>
              <a:gd name="connsiteY5" fmla="*/ 6858733 h 6911477"/>
              <a:gd name="connsiteX6" fmla="*/ 5020 w 12210495"/>
              <a:gd name="connsiteY6" fmla="*/ 6861347 h 6911477"/>
              <a:gd name="connsiteX7" fmla="*/ 0 w 12210495"/>
              <a:gd name="connsiteY7" fmla="*/ 311228 h 6911477"/>
              <a:gd name="connsiteX8" fmla="*/ 0 w 12210495"/>
              <a:gd name="connsiteY8" fmla="*/ 311228 h 6911477"/>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643392"/>
              <a:gd name="connsiteY0" fmla="*/ 311228 h 6930192"/>
              <a:gd name="connsiteX1" fmla="*/ 6023690 w 12643392"/>
              <a:gd name="connsiteY1" fmla="*/ 309 h 6930192"/>
              <a:gd name="connsiteX2" fmla="*/ 12032502 w 12643392"/>
              <a:gd name="connsiteY2" fmla="*/ 0 h 6930192"/>
              <a:gd name="connsiteX3" fmla="*/ 12198399 w 12643392"/>
              <a:gd name="connsiteY3" fmla="*/ 3265624 h 6930192"/>
              <a:gd name="connsiteX4" fmla="*/ 12197527 w 12643392"/>
              <a:gd name="connsiteY4" fmla="*/ 6553107 h 6930192"/>
              <a:gd name="connsiteX5" fmla="*/ 6265722 w 12643392"/>
              <a:gd name="connsiteY5" fmla="*/ 6858733 h 6930192"/>
              <a:gd name="connsiteX6" fmla="*/ 5020 w 12643392"/>
              <a:gd name="connsiteY6" fmla="*/ 6861347 h 6930192"/>
              <a:gd name="connsiteX7" fmla="*/ 0 w 12643392"/>
              <a:gd name="connsiteY7" fmla="*/ 311228 h 6930192"/>
              <a:gd name="connsiteX8" fmla="*/ 0 w 12643392"/>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461926 w 12672421"/>
              <a:gd name="connsiteY0" fmla="*/ 311228 h 6861347"/>
              <a:gd name="connsiteX1" fmla="*/ 6485616 w 12672421"/>
              <a:gd name="connsiteY1" fmla="*/ 309 h 6861347"/>
              <a:gd name="connsiteX2" fmla="*/ 12494428 w 12672421"/>
              <a:gd name="connsiteY2" fmla="*/ 0 h 6861347"/>
              <a:gd name="connsiteX3" fmla="*/ 12660325 w 12672421"/>
              <a:gd name="connsiteY3" fmla="*/ 3265624 h 6861347"/>
              <a:gd name="connsiteX4" fmla="*/ 12659453 w 12672421"/>
              <a:gd name="connsiteY4" fmla="*/ 6553107 h 6861347"/>
              <a:gd name="connsiteX5" fmla="*/ 6727648 w 12672421"/>
              <a:gd name="connsiteY5" fmla="*/ 6858733 h 6861347"/>
              <a:gd name="connsiteX6" fmla="*/ 466946 w 12672421"/>
              <a:gd name="connsiteY6" fmla="*/ 6861347 h 6861347"/>
              <a:gd name="connsiteX7" fmla="*/ 456854 w 12672421"/>
              <a:gd name="connsiteY7" fmla="*/ 3482213 h 6861347"/>
              <a:gd name="connsiteX8" fmla="*/ 461926 w 12672421"/>
              <a:gd name="connsiteY8" fmla="*/ 311228 h 6861347"/>
              <a:gd name="connsiteX9" fmla="*/ 461926 w 12672421"/>
              <a:gd name="connsiteY9" fmla="*/ 311228 h 6861347"/>
              <a:gd name="connsiteX0" fmla="*/ 461926 w 12672421"/>
              <a:gd name="connsiteY0" fmla="*/ 311228 h 6862155"/>
              <a:gd name="connsiteX1" fmla="*/ 6485616 w 12672421"/>
              <a:gd name="connsiteY1" fmla="*/ 309 h 6862155"/>
              <a:gd name="connsiteX2" fmla="*/ 12494428 w 12672421"/>
              <a:gd name="connsiteY2" fmla="*/ 0 h 6862155"/>
              <a:gd name="connsiteX3" fmla="*/ 12660325 w 12672421"/>
              <a:gd name="connsiteY3" fmla="*/ 3265624 h 6862155"/>
              <a:gd name="connsiteX4" fmla="*/ 12659453 w 12672421"/>
              <a:gd name="connsiteY4" fmla="*/ 6553107 h 6862155"/>
              <a:gd name="connsiteX5" fmla="*/ 6727648 w 12672421"/>
              <a:gd name="connsiteY5" fmla="*/ 6858733 h 6862155"/>
              <a:gd name="connsiteX6" fmla="*/ 633989 w 12672421"/>
              <a:gd name="connsiteY6" fmla="*/ 6862155 h 6862155"/>
              <a:gd name="connsiteX7" fmla="*/ 466946 w 12672421"/>
              <a:gd name="connsiteY7" fmla="*/ 6861347 h 6862155"/>
              <a:gd name="connsiteX8" fmla="*/ 456854 w 12672421"/>
              <a:gd name="connsiteY8" fmla="*/ 3482213 h 6862155"/>
              <a:gd name="connsiteX9" fmla="*/ 461926 w 12672421"/>
              <a:gd name="connsiteY9" fmla="*/ 311228 h 6862155"/>
              <a:gd name="connsiteX10" fmla="*/ 461926 w 12672421"/>
              <a:gd name="connsiteY10" fmla="*/ 311228 h 6862155"/>
              <a:gd name="connsiteX0" fmla="*/ 5166 w 12215661"/>
              <a:gd name="connsiteY0" fmla="*/ 311228 h 6862155"/>
              <a:gd name="connsiteX1" fmla="*/ 6028856 w 12215661"/>
              <a:gd name="connsiteY1" fmla="*/ 309 h 6862155"/>
              <a:gd name="connsiteX2" fmla="*/ 12037668 w 12215661"/>
              <a:gd name="connsiteY2" fmla="*/ 0 h 6862155"/>
              <a:gd name="connsiteX3" fmla="*/ 12203565 w 12215661"/>
              <a:gd name="connsiteY3" fmla="*/ 3265624 h 6862155"/>
              <a:gd name="connsiteX4" fmla="*/ 12202693 w 12215661"/>
              <a:gd name="connsiteY4" fmla="*/ 6553107 h 6862155"/>
              <a:gd name="connsiteX5" fmla="*/ 6270888 w 12215661"/>
              <a:gd name="connsiteY5" fmla="*/ 6858733 h 6862155"/>
              <a:gd name="connsiteX6" fmla="*/ 177229 w 12215661"/>
              <a:gd name="connsiteY6" fmla="*/ 6862155 h 6862155"/>
              <a:gd name="connsiteX7" fmla="*/ 94 w 12215661"/>
              <a:gd name="connsiteY7" fmla="*/ 3482213 h 6862155"/>
              <a:gd name="connsiteX8" fmla="*/ 5166 w 12215661"/>
              <a:gd name="connsiteY8" fmla="*/ 311228 h 6862155"/>
              <a:gd name="connsiteX9" fmla="*/ 5166 w 12215661"/>
              <a:gd name="connsiteY9" fmla="*/ 311228 h 68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5661" h="6862155">
                <a:moveTo>
                  <a:pt x="5166" y="311228"/>
                </a:moveTo>
                <a:lnTo>
                  <a:pt x="6028856" y="309"/>
                </a:lnTo>
                <a:lnTo>
                  <a:pt x="12037668" y="0"/>
                </a:lnTo>
                <a:lnTo>
                  <a:pt x="12203565" y="3265624"/>
                </a:lnTo>
                <a:cubicBezTo>
                  <a:pt x="12231069" y="4357809"/>
                  <a:pt x="12203129" y="4909365"/>
                  <a:pt x="12202693" y="6553107"/>
                </a:cubicBezTo>
                <a:lnTo>
                  <a:pt x="6270888" y="6858733"/>
                </a:lnTo>
                <a:lnTo>
                  <a:pt x="177229" y="6862155"/>
                </a:lnTo>
                <a:lnTo>
                  <a:pt x="94" y="3482213"/>
                </a:lnTo>
                <a:cubicBezTo>
                  <a:pt x="-743" y="2390527"/>
                  <a:pt x="4321" y="839725"/>
                  <a:pt x="5166" y="311228"/>
                </a:cubicBezTo>
                <a:lnTo>
                  <a:pt x="5166" y="3112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658813" y="1783600"/>
            <a:ext cx="8244000" cy="1342841"/>
          </a:xfrm>
        </p:spPr>
        <p:txBody>
          <a:bodyPr anchor="t" anchorCtr="0"/>
          <a:lstStyle>
            <a:lvl1pPr algn="l">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err="1"/>
              <a:t>forside</a:t>
            </a:r>
            <a:r>
              <a:rPr lang="en-US"/>
              <a:t> </a:t>
            </a:r>
            <a:r>
              <a:rPr lang="en-US" err="1"/>
              <a:t>titel</a:t>
            </a:r>
            <a:br>
              <a:rPr lang="en-US"/>
            </a:br>
            <a:endParaRPr lang="en-GB"/>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658813" y="3392503"/>
            <a:ext cx="4837112" cy="622300"/>
          </a:xfrm>
        </p:spPr>
        <p:txBody>
          <a:bodyPr anchor="t" anchorCtr="0"/>
          <a:lstStyle>
            <a:lvl1pPr marL="0" indent="0" algn="l">
              <a:spcBef>
                <a:spcPts val="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0013" y="5306955"/>
            <a:ext cx="1422998" cy="1044000"/>
          </a:xfrm>
          <a:prstGeom prst="rect">
            <a:avLst/>
          </a:prstGeom>
        </p:spPr>
      </p:pic>
      <p:pic>
        <p:nvPicPr>
          <p:cNvPr id="8" name="Graphic 7">
            <a:extLst>
              <a:ext uri="{FF2B5EF4-FFF2-40B4-BE49-F238E27FC236}">
                <a16:creationId xmlns:a16="http://schemas.microsoft.com/office/drawing/2014/main" id="{AEB36786-1AAC-AC34-D3A1-8907E34DB5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261" y="354025"/>
            <a:ext cx="885600" cy="380975"/>
          </a:xfrm>
          <a:prstGeom prst="rect">
            <a:avLst/>
          </a:prstGeom>
        </p:spPr>
      </p:pic>
    </p:spTree>
    <p:extLst>
      <p:ext uri="{BB962C8B-B14F-4D97-AF65-F5344CB8AC3E}">
        <p14:creationId xmlns:p14="http://schemas.microsoft.com/office/powerpoint/2010/main" val="528648639"/>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Farvet boks og en spalte til venstre">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95D05DAB-B88F-543E-C930-034B30B9E726}"/>
              </a:ext>
            </a:extLst>
          </p:cNvPr>
          <p:cNvSpPr>
            <a:spLocks noGrp="1"/>
          </p:cNvSpPr>
          <p:nvPr>
            <p:ph type="body" sz="quarter" idx="15" hasCustomPrompt="1"/>
          </p:nvPr>
        </p:nvSpPr>
        <p:spPr>
          <a:xfrm>
            <a:off x="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7413154"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bg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5" name="Text Placeholder 8">
            <a:extLst>
              <a:ext uri="{FF2B5EF4-FFF2-40B4-BE49-F238E27FC236}">
                <a16:creationId xmlns:a16="http://schemas.microsoft.com/office/drawing/2014/main" id="{3E673D3D-CF67-1AF2-88AA-AB874638CD94}"/>
              </a:ext>
            </a:extLst>
          </p:cNvPr>
          <p:cNvSpPr>
            <a:spLocks noGrp="1"/>
          </p:cNvSpPr>
          <p:nvPr>
            <p:ph type="body" sz="quarter" idx="14"/>
          </p:nvPr>
        </p:nvSpPr>
        <p:spPr>
          <a:xfrm>
            <a:off x="436471"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8" name="Text Placeholder 8">
            <a:extLst>
              <a:ext uri="{FF2B5EF4-FFF2-40B4-BE49-F238E27FC236}">
                <a16:creationId xmlns:a16="http://schemas.microsoft.com/office/drawing/2014/main" id="{95DA3B26-9D31-A1B3-7C40-331FF78CC4BA}"/>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9" name="Text Placeholder 7">
            <a:extLst>
              <a:ext uri="{FF2B5EF4-FFF2-40B4-BE49-F238E27FC236}">
                <a16:creationId xmlns:a16="http://schemas.microsoft.com/office/drawing/2014/main" id="{27ADB23C-9129-8D3B-EC8D-A99F73718BD3}"/>
              </a:ext>
            </a:extLst>
          </p:cNvPr>
          <p:cNvSpPr>
            <a:spLocks noGrp="1"/>
          </p:cNvSpPr>
          <p:nvPr>
            <p:ph type="body" sz="quarter" idx="13"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158354312"/>
      </p:ext>
    </p:extLst>
  </p:cSld>
  <p:clrMapOvr>
    <a:masterClrMapping/>
  </p:clrMapOvr>
  <p:extLst>
    <p:ext uri="{DCECCB84-F9BA-43D5-87BE-67443E8EF086}">
      <p15:sldGuideLst xmlns:p15="http://schemas.microsoft.com/office/powerpoint/2012/main">
        <p15:guide id="1" pos="2502">
          <p15:clr>
            <a:srgbClr val="A4A3A4"/>
          </p15:clr>
        </p15:guide>
        <p15:guide id="2" pos="2729">
          <p15:clr>
            <a:srgbClr val="A4A3A4"/>
          </p15:clr>
        </p15:guide>
        <p15:guide id="3" pos="4951">
          <p15:clr>
            <a:srgbClr val="A4A3A4"/>
          </p15:clr>
        </p15:guide>
        <p15:guide id="4" pos="5178">
          <p15:clr>
            <a:srgbClr val="A4A3A4"/>
          </p15:clr>
        </p15:guide>
        <p15:guide id="5" orient="horz" pos="368">
          <p15:clr>
            <a:srgbClr val="A4A3A4"/>
          </p15:clr>
        </p15:guide>
        <p15:guide id="6" orient="horz" pos="1139">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Content two columns whit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748CD0F-AF2B-4E7D-8EF1-64CFEA3C2468}"/>
              </a:ext>
            </a:extLst>
          </p:cNvPr>
          <p:cNvSpPr>
            <a:spLocks noGrp="1"/>
          </p:cNvSpPr>
          <p:nvPr>
            <p:ph sz="quarter" idx="13" hasCustomPrompt="1"/>
          </p:nvPr>
        </p:nvSpPr>
        <p:spPr>
          <a:xfrm>
            <a:off x="695323" y="2796988"/>
            <a:ext cx="3313581" cy="3476812"/>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1">
            <a:extLst>
              <a:ext uri="{FF2B5EF4-FFF2-40B4-BE49-F238E27FC236}">
                <a16:creationId xmlns:a16="http://schemas.microsoft.com/office/drawing/2014/main" id="{27AF1514-523F-4605-9508-E6763C837B55}"/>
              </a:ext>
            </a:extLst>
          </p:cNvPr>
          <p:cNvSpPr>
            <a:spLocks noGrp="1"/>
          </p:cNvSpPr>
          <p:nvPr>
            <p:ph type="body" sz="quarter" idx="17" hasCustomPrompt="1"/>
          </p:nvPr>
        </p:nvSpPr>
        <p:spPr>
          <a:xfrm>
            <a:off x="8183563" y="2"/>
            <a:ext cx="4008437" cy="6857999"/>
          </a:xfrm>
          <a:solidFill>
            <a:schemeClr val="accent2"/>
          </a:solidFill>
        </p:spPr>
        <p:txBody>
          <a:bodyPr/>
          <a:lstStyle>
            <a:lvl1pPr>
              <a:buNone/>
              <a:defRPr sz="100">
                <a:solidFill>
                  <a:schemeClr val="accent3">
                    <a:alpha val="0"/>
                  </a:schemeClr>
                </a:solidFill>
              </a:defRPr>
            </a:lvl1pPr>
          </a:lstStyle>
          <a:p>
            <a:pPr lvl="0"/>
            <a:r>
              <a:rPr lang="en-US"/>
              <a:t> </a:t>
            </a:r>
            <a:endParaRPr lang="en-GB"/>
          </a:p>
        </p:txBody>
      </p:sp>
      <p:sp>
        <p:nvSpPr>
          <p:cNvPr id="10" name="Content Placeholder 6">
            <a:extLst>
              <a:ext uri="{FF2B5EF4-FFF2-40B4-BE49-F238E27FC236}">
                <a16:creationId xmlns:a16="http://schemas.microsoft.com/office/drawing/2014/main" id="{2B3F1D9E-7386-4646-AB4F-06F12F606CB6}"/>
              </a:ext>
            </a:extLst>
          </p:cNvPr>
          <p:cNvSpPr>
            <a:spLocks noGrp="1"/>
          </p:cNvSpPr>
          <p:nvPr>
            <p:ph sz="quarter" idx="18" hasCustomPrompt="1"/>
          </p:nvPr>
        </p:nvSpPr>
        <p:spPr>
          <a:xfrm>
            <a:off x="8613403" y="1449388"/>
            <a:ext cx="2883272" cy="4824412"/>
          </a:xfrm>
        </p:spPr>
        <p:txBody>
          <a:bodyPr anchor="t" anchorCtr="0"/>
          <a:lstStyle>
            <a:lvl1pPr marL="143957" indent="-143957" algn="l">
              <a:spcBef>
                <a:spcPts val="1200"/>
              </a:spcBef>
              <a:defRPr sz="1400">
                <a:solidFill>
                  <a:schemeClr val="bg1"/>
                </a:solidFill>
                <a:latin typeface="+mn-lt"/>
              </a:defRPr>
            </a:lvl1pPr>
            <a:lvl2pPr marL="287914" indent="-143957" algn="l">
              <a:spcBef>
                <a:spcPts val="1200"/>
              </a:spcBef>
              <a:defRPr sz="1400">
                <a:solidFill>
                  <a:schemeClr val="bg1"/>
                </a:solidFill>
                <a:latin typeface="+mn-lt"/>
              </a:defRPr>
            </a:lvl2pPr>
            <a:lvl3pPr marL="431870" indent="-143957" algn="l">
              <a:spcBef>
                <a:spcPts val="1200"/>
              </a:spcBef>
              <a:defRPr sz="1400">
                <a:solidFill>
                  <a:schemeClr val="bg1"/>
                </a:solidFill>
                <a:latin typeface="+mn-lt"/>
              </a:defRPr>
            </a:lvl3pPr>
            <a:lvl4pPr marL="431870" indent="-143957" algn="l">
              <a:spcBef>
                <a:spcPts val="1200"/>
              </a:spcBef>
              <a:defRPr sz="1400">
                <a:solidFill>
                  <a:schemeClr val="bg1"/>
                </a:solidFill>
                <a:latin typeface="+mn-lt"/>
              </a:defRPr>
            </a:lvl4pPr>
            <a:lvl5pPr marL="431870" indent="-143957" algn="l">
              <a:spcBef>
                <a:spcPts val="1200"/>
              </a:spcBef>
              <a:defRPr sz="1400">
                <a:solidFill>
                  <a:schemeClr val="bg1"/>
                </a:solidFill>
                <a:latin typeface="+mn-lt"/>
              </a:defRPr>
            </a:lvl5pPr>
          </a:lstStyle>
          <a:p>
            <a:pPr lvl="0"/>
            <a:r>
              <a:rPr lang="en-US"/>
              <a:t>Click to edit text , Place a chart , a infographic or a table. The color of the box can be changed </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0508F29D-79AA-4BE6-AFED-6EE2761A7E01}"/>
              </a:ext>
            </a:extLst>
          </p:cNvPr>
          <p:cNvSpPr>
            <a:spLocks noGrp="1"/>
          </p:cNvSpPr>
          <p:nvPr>
            <p:ph type="title" hasCustomPrompt="1"/>
          </p:nvPr>
        </p:nvSpPr>
        <p:spPr>
          <a:xfrm>
            <a:off x="695325" y="1268414"/>
            <a:ext cx="5678581" cy="889840"/>
          </a:xfrm>
        </p:spPr>
        <p:txBody>
          <a:bodyPr/>
          <a:lstStyle>
            <a:lvl1pPr>
              <a:defRPr>
                <a:solidFill>
                  <a:schemeClr val="tx2"/>
                </a:solidFill>
              </a:defRPr>
            </a:lvl1pPr>
          </a:lstStyle>
          <a:p>
            <a:r>
              <a:rPr lang="en-US"/>
              <a:t>Click to edit title</a:t>
            </a:r>
            <a:endParaRPr lang="en-GB"/>
          </a:p>
        </p:txBody>
      </p:sp>
      <p:sp>
        <p:nvSpPr>
          <p:cNvPr id="9" name="Content Placeholder 6">
            <a:extLst>
              <a:ext uri="{FF2B5EF4-FFF2-40B4-BE49-F238E27FC236}">
                <a16:creationId xmlns:a16="http://schemas.microsoft.com/office/drawing/2014/main" id="{063697C3-5257-48D4-B468-7875D01EC7F9}"/>
              </a:ext>
            </a:extLst>
          </p:cNvPr>
          <p:cNvSpPr>
            <a:spLocks noGrp="1"/>
          </p:cNvSpPr>
          <p:nvPr>
            <p:ph sz="quarter" idx="20" hasCustomPrompt="1"/>
          </p:nvPr>
        </p:nvSpPr>
        <p:spPr>
          <a:xfrm>
            <a:off x="4457701" y="2796988"/>
            <a:ext cx="3276600" cy="3476812"/>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3">
            <a:extLst>
              <a:ext uri="{FF2B5EF4-FFF2-40B4-BE49-F238E27FC236}">
                <a16:creationId xmlns:a16="http://schemas.microsoft.com/office/drawing/2014/main" id="{0C6973A8-0CAA-4BB9-BFD6-154A706AB8B8}"/>
              </a:ext>
            </a:extLst>
          </p:cNvPr>
          <p:cNvSpPr>
            <a:spLocks noGrp="1"/>
          </p:cNvSpPr>
          <p:nvPr>
            <p:ph type="body" sz="quarter" idx="16" hasCustomPrompt="1"/>
          </p:nvPr>
        </p:nvSpPr>
        <p:spPr>
          <a:xfrm>
            <a:off x="10078848" y="0"/>
            <a:ext cx="1418400" cy="10404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tx2">
                    <a:alpha val="0"/>
                  </a:schemeClr>
                </a:solidFill>
              </a:defRPr>
            </a:lvl1pPr>
          </a:lstStyle>
          <a:p>
            <a:pPr lvl="0"/>
            <a:r>
              <a:rPr lang="en-US"/>
              <a:t> </a:t>
            </a:r>
            <a:endParaRPr lang="en-GB"/>
          </a:p>
        </p:txBody>
      </p:sp>
    </p:spTree>
    <p:extLst>
      <p:ext uri="{BB962C8B-B14F-4D97-AF65-F5344CB8AC3E}">
        <p14:creationId xmlns:p14="http://schemas.microsoft.com/office/powerpoint/2010/main" val="242517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525">
          <p15:clr>
            <a:srgbClr val="A4A3A4"/>
          </p15:clr>
        </p15:guide>
        <p15:guide id="4" pos="4883">
          <p15:clr>
            <a:srgbClr val="A4A3A4"/>
          </p15:clr>
        </p15:guide>
        <p15:guide id="5" pos="5155">
          <p15:clr>
            <a:srgbClr val="A4A3A4"/>
          </p15:clr>
        </p15:guide>
        <p15:guide id="6" pos="2797">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Agenda rød">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BD541F7-508C-CB52-DA36-BF4518722669}"/>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8" name="Footer Placeholder 4">
            <a:extLst>
              <a:ext uri="{FF2B5EF4-FFF2-40B4-BE49-F238E27FC236}">
                <a16:creationId xmlns:a16="http://schemas.microsoft.com/office/drawing/2014/main" id="{2C94F96F-A055-B2CA-AF2E-CAFBF2B5D821}"/>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6" name="Text Placeholder 7">
            <a:extLst>
              <a:ext uri="{FF2B5EF4-FFF2-40B4-BE49-F238E27FC236}">
                <a16:creationId xmlns:a16="http://schemas.microsoft.com/office/drawing/2014/main" id="{393E73C8-A609-4404-9ED1-CF6F6D1B4930}"/>
              </a:ext>
            </a:extLst>
          </p:cNvPr>
          <p:cNvSpPr>
            <a:spLocks noGrp="1"/>
          </p:cNvSpPr>
          <p:nvPr>
            <p:ph type="body" sz="quarter" idx="13" hasCustomPrompt="1"/>
          </p:nvPr>
        </p:nvSpPr>
        <p:spPr>
          <a:xfrm rot="-180000">
            <a:off x="454893" y="618228"/>
            <a:ext cx="2151428" cy="696116"/>
          </a:xfrm>
          <a:solidFill>
            <a:schemeClr val="accent2"/>
          </a:solidFill>
        </p:spPr>
        <p:txBody>
          <a:bodyPr/>
          <a:lstStyle>
            <a:lvl1pPr marL="0" indent="0">
              <a:buFontTx/>
              <a:buNone/>
              <a:defRPr sz="100">
                <a:solidFill>
                  <a:schemeClr val="accent2">
                    <a:alpha val="0"/>
                  </a:schemeClr>
                </a:solidFill>
              </a:defRPr>
            </a:lvl1pPr>
          </a:lstStyle>
          <a:p>
            <a:pPr lvl="0"/>
            <a:r>
              <a:rPr lang="en-US"/>
              <a:t>x</a:t>
            </a:r>
            <a:endParaRPr lang="en-GB"/>
          </a:p>
        </p:txBody>
      </p:sp>
      <p:sp>
        <p:nvSpPr>
          <p:cNvPr id="3" name="Content Placeholder 2">
            <a:extLst>
              <a:ext uri="{FF2B5EF4-FFF2-40B4-BE49-F238E27FC236}">
                <a16:creationId xmlns:a16="http://schemas.microsoft.com/office/drawing/2014/main" id="{BBE011BE-79A2-4903-8D56-803EE2D8E31C}"/>
              </a:ext>
            </a:extLst>
          </p:cNvPr>
          <p:cNvSpPr>
            <a:spLocks noGrp="1"/>
          </p:cNvSpPr>
          <p:nvPr>
            <p:ph idx="1" hasCustomPrompt="1"/>
          </p:nvPr>
        </p:nvSpPr>
        <p:spPr>
          <a:xfrm>
            <a:off x="5305425" y="708226"/>
            <a:ext cx="5748295" cy="5600500"/>
          </a:xfrm>
        </p:spPr>
        <p:txBody>
          <a:bodyPr/>
          <a:lstStyle>
            <a:lvl1pPr marL="288000" indent="-288000">
              <a:spcBef>
                <a:spcPts val="2400"/>
              </a:spcBef>
              <a:buSzPct val="100000"/>
              <a:buFont typeface="+mj-lt"/>
              <a:buAutoNum type="arabicPeriod"/>
              <a:defRPr>
                <a:solidFill>
                  <a:schemeClr val="bg1"/>
                </a:solidFill>
              </a:defRPr>
            </a:lvl1pPr>
          </a:lstStyle>
          <a:p>
            <a:pPr lvl="0"/>
            <a:r>
              <a:rPr lang="da-DK"/>
              <a:t>Klik for at redigere tekst</a:t>
            </a:r>
          </a:p>
        </p:txBody>
      </p:sp>
      <p:sp>
        <p:nvSpPr>
          <p:cNvPr id="4" name="Date Placeholder 3">
            <a:extLst>
              <a:ext uri="{FF2B5EF4-FFF2-40B4-BE49-F238E27FC236}">
                <a16:creationId xmlns:a16="http://schemas.microsoft.com/office/drawing/2014/main" id="{8721EB87-EB20-4EB3-BDE8-5E7FE9E12FE5}"/>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4D494EA-1A5C-42A6-9749-26726B2EAA3C}"/>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8" name="Text Placeholder 7">
            <a:extLst>
              <a:ext uri="{FF2B5EF4-FFF2-40B4-BE49-F238E27FC236}">
                <a16:creationId xmlns:a16="http://schemas.microsoft.com/office/drawing/2014/main" id="{5B792F27-7012-4CF5-A2F0-06BBF0B3BA79}"/>
              </a:ext>
            </a:extLst>
          </p:cNvPr>
          <p:cNvSpPr>
            <a:spLocks noGrp="1"/>
          </p:cNvSpPr>
          <p:nvPr>
            <p:ph type="body" sz="quarter" idx="14" hasCustomPrompt="1"/>
          </p:nvPr>
        </p:nvSpPr>
        <p:spPr>
          <a:xfrm>
            <a:off x="575008" y="638292"/>
            <a:ext cx="1932448" cy="611864"/>
          </a:xfrm>
          <a:noFill/>
        </p:spPr>
        <p:txBody>
          <a:bodyPr>
            <a:noAutofit/>
          </a:bodyPr>
          <a:lstStyle>
            <a:lvl1pPr marL="0" indent="0">
              <a:buFontTx/>
              <a:buNone/>
              <a:defRPr sz="4100" b="1">
                <a:solidFill>
                  <a:schemeClr val="bg1"/>
                </a:solidFill>
                <a:latin typeface="+mj-lt"/>
              </a:defRPr>
            </a:lvl1pPr>
          </a:lstStyle>
          <a:p>
            <a:pPr lvl="0"/>
            <a:r>
              <a:rPr lang="en-US"/>
              <a:t>Agenda</a:t>
            </a:r>
            <a:endParaRPr lang="en-GB"/>
          </a:p>
        </p:txBody>
      </p:sp>
      <p:sp>
        <p:nvSpPr>
          <p:cNvPr id="11" name="Text Placeholder 4">
            <a:extLst>
              <a:ext uri="{FF2B5EF4-FFF2-40B4-BE49-F238E27FC236}">
                <a16:creationId xmlns:a16="http://schemas.microsoft.com/office/drawing/2014/main" id="{1B6994E9-37F3-CE81-D919-E5835FFAB70A}"/>
              </a:ext>
            </a:extLst>
          </p:cNvPr>
          <p:cNvSpPr>
            <a:spLocks noGrp="1"/>
          </p:cNvSpPr>
          <p:nvPr>
            <p:ph type="body" sz="quarter" idx="15" hasCustomPrompt="1"/>
          </p:nvPr>
        </p:nvSpPr>
        <p:spPr>
          <a:xfrm>
            <a:off x="197256" y="2951998"/>
            <a:ext cx="4536000" cy="3906000"/>
          </a:xfrm>
          <a:blipFill>
            <a:blip r:embed="rId3"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2512329840"/>
      </p:ext>
    </p:extLst>
  </p:cSld>
  <p:clrMapOvr>
    <a:masterClrMapping/>
  </p:clrMapOvr>
  <p:extLst>
    <p:ext uri="{DCECCB84-F9BA-43D5-87BE-67443E8EF086}">
      <p15:sldGuideLst xmlns:p15="http://schemas.microsoft.com/office/powerpoint/2012/main">
        <p15:guide id="1" orient="horz" pos="1139">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two columns white">
    <p:spTree>
      <p:nvGrpSpPr>
        <p:cNvPr id="1" name=""/>
        <p:cNvGrpSpPr/>
        <p:nvPr/>
      </p:nvGrpSpPr>
      <p:grpSpPr>
        <a:xfrm>
          <a:off x="0" y="0"/>
          <a:ext cx="0" cy="0"/>
          <a:chOff x="0" y="0"/>
          <a:chExt cx="0" cy="0"/>
        </a:xfrm>
      </p:grpSpPr>
      <p:sp>
        <p:nvSpPr>
          <p:cNvPr id="8" name="Picture Placeholder 12">
            <a:extLst>
              <a:ext uri="{FF2B5EF4-FFF2-40B4-BE49-F238E27FC236}">
                <a16:creationId xmlns:a16="http://schemas.microsoft.com/office/drawing/2014/main" id="{E4F71D3C-1A39-475C-A3D3-6A2E487E1BEC}"/>
              </a:ext>
            </a:extLst>
          </p:cNvPr>
          <p:cNvSpPr>
            <a:spLocks noGrp="1"/>
          </p:cNvSpPr>
          <p:nvPr>
            <p:ph type="pic" sz="quarter" idx="11" hasCustomPrompt="1"/>
          </p:nvPr>
        </p:nvSpPr>
        <p:spPr>
          <a:xfrm>
            <a:off x="0" y="0"/>
            <a:ext cx="12191999" cy="6858000"/>
          </a:xfrm>
          <a:solidFill>
            <a:schemeClr val="bg1">
              <a:lumMod val="75000"/>
            </a:schemeClr>
          </a:solidFill>
        </p:spPr>
        <p:txBody>
          <a:bodyPr tIns="0" bIns="792000" anchor="ctr" anchorCtr="0"/>
          <a:lstStyle>
            <a:lvl1pPr algn="ctr">
              <a:buFontTx/>
              <a:buNone/>
              <a:defRPr/>
            </a:lvl1pPr>
          </a:lstStyle>
          <a:p>
            <a:r>
              <a:rPr lang="en-US"/>
              <a:t>Click icon to insert picture</a:t>
            </a:r>
          </a:p>
        </p:txBody>
      </p:sp>
      <p:sp>
        <p:nvSpPr>
          <p:cNvPr id="10" name="Content Placeholder 6">
            <a:extLst>
              <a:ext uri="{FF2B5EF4-FFF2-40B4-BE49-F238E27FC236}">
                <a16:creationId xmlns:a16="http://schemas.microsoft.com/office/drawing/2014/main" id="{2B3F1D9E-7386-4646-AB4F-06F12F606CB6}"/>
              </a:ext>
            </a:extLst>
          </p:cNvPr>
          <p:cNvSpPr>
            <a:spLocks noGrp="1"/>
          </p:cNvSpPr>
          <p:nvPr>
            <p:ph sz="quarter" idx="18" hasCustomPrompt="1"/>
          </p:nvPr>
        </p:nvSpPr>
        <p:spPr>
          <a:xfrm>
            <a:off x="7751763" y="3644153"/>
            <a:ext cx="3745486" cy="2448672"/>
          </a:xfrm>
        </p:spPr>
        <p:txBody>
          <a:bodyPr anchor="t" anchorCtr="0"/>
          <a:lstStyle>
            <a:lvl1pPr marL="144000" indent="-144000" algn="l">
              <a:spcBef>
                <a:spcPts val="1200"/>
              </a:spcBef>
              <a:defRPr sz="1400">
                <a:solidFill>
                  <a:schemeClr val="bg1"/>
                </a:solidFill>
                <a:latin typeface="+mn-lt"/>
              </a:defRPr>
            </a:lvl1pPr>
            <a:lvl2pPr marL="288000" indent="-144000" algn="l">
              <a:spcBef>
                <a:spcPts val="1200"/>
              </a:spcBef>
              <a:defRPr sz="1400">
                <a:solidFill>
                  <a:schemeClr val="bg1"/>
                </a:solidFill>
                <a:latin typeface="+mn-lt"/>
              </a:defRPr>
            </a:lvl2pPr>
            <a:lvl3pPr marL="432000" indent="-144000" algn="l">
              <a:spcBef>
                <a:spcPts val="1200"/>
              </a:spcBef>
              <a:defRPr sz="1400">
                <a:solidFill>
                  <a:schemeClr val="bg1"/>
                </a:solidFill>
                <a:latin typeface="+mn-lt"/>
              </a:defRPr>
            </a:lvl3pPr>
            <a:lvl4pPr marL="432000" indent="-144000" algn="l">
              <a:spcBef>
                <a:spcPts val="1200"/>
              </a:spcBef>
              <a:defRPr sz="1400">
                <a:solidFill>
                  <a:schemeClr val="bg1"/>
                </a:solidFill>
                <a:latin typeface="+mn-lt"/>
              </a:defRPr>
            </a:lvl4pPr>
            <a:lvl5pPr marL="432000" indent="-144000" algn="l">
              <a:spcBef>
                <a:spcPts val="1200"/>
              </a:spcBef>
              <a:defRPr sz="1400">
                <a:solidFill>
                  <a:schemeClr val="bg1"/>
                </a:solidFill>
                <a:latin typeface="+mn-lt"/>
              </a:defRPr>
            </a:lvl5pPr>
          </a:lstStyle>
          <a:p>
            <a:pPr lvl="0"/>
            <a:r>
              <a:rPr lang="en-US"/>
              <a:t>Click to edit text , Place a chart , a infographic or a table. The color of the box can be changed </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0508F29D-79AA-4BE6-AFED-6EE2761A7E01}"/>
              </a:ext>
            </a:extLst>
          </p:cNvPr>
          <p:cNvSpPr>
            <a:spLocks noGrp="1"/>
          </p:cNvSpPr>
          <p:nvPr>
            <p:ph type="title" hasCustomPrompt="1"/>
          </p:nvPr>
        </p:nvSpPr>
        <p:spPr>
          <a:xfrm>
            <a:off x="695325" y="1268413"/>
            <a:ext cx="4367493" cy="1851305"/>
          </a:xfrm>
        </p:spPr>
        <p:txBody>
          <a:bodyPr/>
          <a:lstStyle>
            <a:lvl1pPr>
              <a:defRPr>
                <a:solidFill>
                  <a:schemeClr val="bg1"/>
                </a:solidFill>
              </a:defRPr>
            </a:lvl1pPr>
          </a:lstStyle>
          <a:p>
            <a:r>
              <a:rPr lang="en-US"/>
              <a:t>Click to edit title</a:t>
            </a:r>
            <a:endParaRPr lang="en-GB"/>
          </a:p>
        </p:txBody>
      </p:sp>
      <p:sp>
        <p:nvSpPr>
          <p:cNvPr id="11" name="Text Placeholder 3">
            <a:extLst>
              <a:ext uri="{FF2B5EF4-FFF2-40B4-BE49-F238E27FC236}">
                <a16:creationId xmlns:a16="http://schemas.microsoft.com/office/drawing/2014/main" id="{E805594E-762E-458C-8563-D9D6101EB0EA}"/>
              </a:ext>
            </a:extLst>
          </p:cNvPr>
          <p:cNvSpPr>
            <a:spLocks noGrp="1"/>
          </p:cNvSpPr>
          <p:nvPr>
            <p:ph type="body" sz="quarter" idx="16" hasCustomPrompt="1"/>
          </p:nvPr>
        </p:nvSpPr>
        <p:spPr>
          <a:xfrm>
            <a:off x="10078848" y="0"/>
            <a:ext cx="1418400" cy="10404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tx2">
                    <a:alpha val="0"/>
                  </a:schemeClr>
                </a:solidFill>
              </a:defRPr>
            </a:lvl1pPr>
          </a:lstStyle>
          <a:p>
            <a:pPr lvl="0"/>
            <a:r>
              <a:rPr lang="en-US"/>
              <a:t> </a:t>
            </a:r>
            <a:endParaRPr lang="en-GB"/>
          </a:p>
        </p:txBody>
      </p:sp>
    </p:spTree>
    <p:extLst>
      <p:ext uri="{BB962C8B-B14F-4D97-AF65-F5344CB8AC3E}">
        <p14:creationId xmlns:p14="http://schemas.microsoft.com/office/powerpoint/2010/main" val="135881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3838">
          <p15:clr>
            <a:srgbClr val="A4A3A4"/>
          </p15:clr>
        </p15:guide>
        <p15:guide id="3" pos="2797">
          <p15:clr>
            <a:srgbClr val="A4A3A4"/>
          </p15:clr>
        </p15:guide>
        <p15:guide id="4" pos="5155">
          <p15:clr>
            <a:srgbClr val="A4A3A4"/>
          </p15:clr>
        </p15:guide>
        <p15:guide id="5" pos="5428">
          <p15:clr>
            <a:srgbClr val="A4A3A4"/>
          </p15:clr>
        </p15:guide>
        <p15:guide id="6" pos="2525">
          <p15:clr>
            <a:srgbClr val="A4A3A4"/>
          </p15:clr>
        </p15:guide>
        <p15:guide id="7" pos="488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en sp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3DF6B-EAA3-4C9B-A191-44B9CFE13C1E}"/>
              </a:ext>
            </a:extLst>
          </p:cNvPr>
          <p:cNvSpPr>
            <a:spLocks noGrp="1"/>
          </p:cNvSpPr>
          <p:nvPr>
            <p:ph type="title" hasCustomPrompt="1"/>
          </p:nvPr>
        </p:nvSpPr>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BBE011BE-79A2-4903-8D56-803EE2D8E31C}"/>
              </a:ext>
            </a:extLst>
          </p:cNvPr>
          <p:cNvSpPr>
            <a:spLocks noGrp="1"/>
          </p:cNvSpPr>
          <p:nvPr>
            <p:ph idx="1" hasCustomPrompt="1"/>
          </p:nvPr>
        </p:nvSpPr>
        <p:spPr>
          <a:xfrm>
            <a:off x="442913" y="1808163"/>
            <a:ext cx="11306175" cy="4320000"/>
          </a:xfrm>
        </p:spPr>
        <p:txBody>
          <a:bodyPr/>
          <a:lstStyle/>
          <a:p>
            <a:pPr lvl="0"/>
            <a:r>
              <a:rPr lang="da-DK"/>
              <a:t>Klik for at redigere tekst</a:t>
            </a:r>
          </a:p>
        </p:txBody>
      </p:sp>
      <p:sp>
        <p:nvSpPr>
          <p:cNvPr id="4" name="Date Placeholder 3">
            <a:extLst>
              <a:ext uri="{FF2B5EF4-FFF2-40B4-BE49-F238E27FC236}">
                <a16:creationId xmlns:a16="http://schemas.microsoft.com/office/drawing/2014/main" id="{8721EB87-EB20-4EB3-BDE8-5E7FE9E12FE5}"/>
              </a:ext>
            </a:extLst>
          </p:cNvPr>
          <p:cNvSpPr>
            <a:spLocks noGrp="1"/>
          </p:cNvSpPr>
          <p:nvPr>
            <p:ph type="dt" sz="half" idx="10"/>
          </p:nvPr>
        </p:nvSpPr>
        <p:spPr/>
        <p:txBody>
          <a:bodyPr/>
          <a:lstStyle/>
          <a:p>
            <a:endParaRPr lang="en-GB"/>
          </a:p>
        </p:txBody>
      </p:sp>
      <p:sp>
        <p:nvSpPr>
          <p:cNvPr id="6" name="Slide Number Placeholder 5">
            <a:extLst>
              <a:ext uri="{FF2B5EF4-FFF2-40B4-BE49-F238E27FC236}">
                <a16:creationId xmlns:a16="http://schemas.microsoft.com/office/drawing/2014/main" id="{B4D494EA-1A5C-42A6-9749-26726B2EAA3C}"/>
              </a:ext>
            </a:extLst>
          </p:cNvPr>
          <p:cNvSpPr>
            <a:spLocks noGrp="1"/>
          </p:cNvSpPr>
          <p:nvPr>
            <p:ph type="sldNum" sz="quarter" idx="12"/>
          </p:nvPr>
        </p:nvSpPr>
        <p:spPr/>
        <p:txBody>
          <a:bodyPr/>
          <a:lstStyle/>
          <a:p>
            <a:fld id="{A23C0BB7-6BAB-41B9-B847-BE177CEDBC97}" type="slidenum">
              <a:rPr lang="en-GB" smtClean="0"/>
              <a:t>‹nr.›</a:t>
            </a:fld>
            <a:endParaRPr lang="en-GB"/>
          </a:p>
        </p:txBody>
      </p:sp>
    </p:spTree>
    <p:extLst>
      <p:ext uri="{BB962C8B-B14F-4D97-AF65-F5344CB8AC3E}">
        <p14:creationId xmlns:p14="http://schemas.microsoft.com/office/powerpoint/2010/main" val="2770216006"/>
      </p:ext>
    </p:extLst>
  </p:cSld>
  <p:clrMapOvr>
    <a:masterClrMapping/>
  </p:clrMapOvr>
  <p:extLst>
    <p:ext uri="{DCECCB84-F9BA-43D5-87BE-67443E8EF086}">
      <p15:sldGuideLst xmlns:p15="http://schemas.microsoft.com/office/powerpoint/2012/main">
        <p15:guide id="1" orient="horz" pos="1139"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 spalte og farvet boks til høj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2AD8BD0-6AEF-B249-1D42-B2E34EA10740}"/>
              </a:ext>
            </a:extLst>
          </p:cNvPr>
          <p:cNvSpPr>
            <a:spLocks noGrp="1"/>
          </p:cNvSpPr>
          <p:nvPr>
            <p:ph type="body" sz="quarter" idx="15" hasCustomPrompt="1"/>
          </p:nvPr>
        </p:nvSpPr>
        <p:spPr>
          <a:xfrm>
            <a:off x="822251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4"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7416799"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a:xfrm>
            <a:off x="1097756" y="6522575"/>
            <a:ext cx="4114800" cy="144000"/>
          </a:xfrm>
          <a:prstGeom prst="rect">
            <a:avLst/>
          </a:prstGeom>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9" name="Text Placeholder 8">
            <a:extLst>
              <a:ext uri="{FF2B5EF4-FFF2-40B4-BE49-F238E27FC236}">
                <a16:creationId xmlns:a16="http://schemas.microsoft.com/office/drawing/2014/main" id="{52F84516-6625-B35D-0B10-BEBB72E73B40}"/>
              </a:ext>
            </a:extLst>
          </p:cNvPr>
          <p:cNvSpPr>
            <a:spLocks noGrp="1"/>
          </p:cNvSpPr>
          <p:nvPr>
            <p:ph type="body" sz="quarter" idx="14"/>
          </p:nvPr>
        </p:nvSpPr>
        <p:spPr>
          <a:xfrm>
            <a:off x="8665422"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4" name="Text Placeholder 7">
            <a:extLst>
              <a:ext uri="{FF2B5EF4-FFF2-40B4-BE49-F238E27FC236}">
                <a16:creationId xmlns:a16="http://schemas.microsoft.com/office/drawing/2014/main" id="{BAC7DAE7-ACC6-A372-39CB-D3CE78FC6B53}"/>
              </a:ext>
            </a:extLst>
          </p:cNvPr>
          <p:cNvSpPr>
            <a:spLocks noGrp="1"/>
          </p:cNvSpPr>
          <p:nvPr>
            <p:ph type="body" sz="quarter" idx="13" hasCustomPrompt="1"/>
          </p:nvPr>
        </p:nvSpPr>
        <p:spPr>
          <a:xfrm>
            <a:off x="442913"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3542317909"/>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rvet boks og en spalte til venstre">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95D05DAB-B88F-543E-C930-034B30B9E726}"/>
              </a:ext>
            </a:extLst>
          </p:cNvPr>
          <p:cNvSpPr>
            <a:spLocks noGrp="1"/>
          </p:cNvSpPr>
          <p:nvPr>
            <p:ph type="body" sz="quarter" idx="15" hasCustomPrompt="1"/>
          </p:nvPr>
        </p:nvSpPr>
        <p:spPr>
          <a:xfrm>
            <a:off x="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7413154"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5" name="Text Placeholder 8">
            <a:extLst>
              <a:ext uri="{FF2B5EF4-FFF2-40B4-BE49-F238E27FC236}">
                <a16:creationId xmlns:a16="http://schemas.microsoft.com/office/drawing/2014/main" id="{3E673D3D-CF67-1AF2-88AA-AB874638CD94}"/>
              </a:ext>
            </a:extLst>
          </p:cNvPr>
          <p:cNvSpPr>
            <a:spLocks noGrp="1"/>
          </p:cNvSpPr>
          <p:nvPr>
            <p:ph type="body" sz="quarter" idx="14"/>
          </p:nvPr>
        </p:nvSpPr>
        <p:spPr>
          <a:xfrm>
            <a:off x="436471"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9" name="Text Placeholder 7">
            <a:extLst>
              <a:ext uri="{FF2B5EF4-FFF2-40B4-BE49-F238E27FC236}">
                <a16:creationId xmlns:a16="http://schemas.microsoft.com/office/drawing/2014/main" id="{27ADB23C-9129-8D3B-EC8D-A99F73718BD3}"/>
              </a:ext>
            </a:extLst>
          </p:cNvPr>
          <p:cNvSpPr>
            <a:spLocks noGrp="1"/>
          </p:cNvSpPr>
          <p:nvPr>
            <p:ph type="body" sz="quarter" idx="13"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
        <p:nvSpPr>
          <p:cNvPr id="4" name="TextBox 6">
            <a:extLst>
              <a:ext uri="{FF2B5EF4-FFF2-40B4-BE49-F238E27FC236}">
                <a16:creationId xmlns:a16="http://schemas.microsoft.com/office/drawing/2014/main" id="{B9CC4C50-A01D-7713-C576-811408A26243}"/>
              </a:ext>
            </a:extLst>
          </p:cNvPr>
          <p:cNvSpPr txBox="1"/>
          <p:nvPr userDrawn="1"/>
        </p:nvSpPr>
        <p:spPr>
          <a:xfrm>
            <a:off x="442913" y="6522853"/>
            <a:ext cx="1175575" cy="107722"/>
          </a:xfrm>
          <a:prstGeom prst="rect">
            <a:avLst/>
          </a:prstGeom>
          <a:noFill/>
        </p:spPr>
        <p:txBody>
          <a:bodyPr wrap="square" lIns="0" tIns="0" rIns="0" bIns="0" rtlCol="0" anchor="ctr" anchorCtr="0">
            <a:spAutoFit/>
          </a:bodyPr>
          <a:lstStyle/>
          <a:p>
            <a:r>
              <a:rPr lang="en-US" sz="700" baseline="0">
                <a:solidFill>
                  <a:schemeClr val="bg1"/>
                </a:solidFill>
              </a:rPr>
              <a:t>Udarbejdet af Børns </a:t>
            </a:r>
            <a:r>
              <a:rPr lang="en-US" sz="700" baseline="0" err="1">
                <a:solidFill>
                  <a:schemeClr val="bg1"/>
                </a:solidFill>
              </a:rPr>
              <a:t>Vilkår</a:t>
            </a:r>
            <a:endParaRPr lang="en-GB" sz="700" baseline="0">
              <a:solidFill>
                <a:schemeClr val="bg1"/>
              </a:solidFill>
            </a:endParaRPr>
          </a:p>
        </p:txBody>
      </p:sp>
    </p:spTree>
    <p:extLst>
      <p:ext uri="{BB962C8B-B14F-4D97-AF65-F5344CB8AC3E}">
        <p14:creationId xmlns:p14="http://schemas.microsoft.com/office/powerpoint/2010/main" val="44073574"/>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itat på rød">
    <p:bg>
      <p:bgPr>
        <a:solidFill>
          <a:schemeClr val="accent1"/>
        </a:solidFill>
        <a:effectLst/>
      </p:bgPr>
    </p:bg>
    <p:spTree>
      <p:nvGrpSpPr>
        <p:cNvPr id="1" name=""/>
        <p:cNvGrpSpPr/>
        <p:nvPr/>
      </p:nvGrpSpPr>
      <p:grpSpPr>
        <a:xfrm>
          <a:off x="0" y="0"/>
          <a:ext cx="0" cy="0"/>
          <a:chOff x="0" y="0"/>
          <a:chExt cx="0" cy="0"/>
        </a:xfrm>
      </p:grpSpPr>
      <p:sp>
        <p:nvSpPr>
          <p:cNvPr id="13" name="Text Placeholder 14">
            <a:extLst>
              <a:ext uri="{FF2B5EF4-FFF2-40B4-BE49-F238E27FC236}">
                <a16:creationId xmlns:a16="http://schemas.microsoft.com/office/drawing/2014/main" id="{663E8A9D-8E98-FB9A-4FBA-61B5A7A2B856}"/>
              </a:ext>
            </a:extLst>
          </p:cNvPr>
          <p:cNvSpPr>
            <a:spLocks noGrp="1"/>
          </p:cNvSpPr>
          <p:nvPr>
            <p:ph type="body" sz="quarter" idx="17" hasCustomPrompt="1"/>
          </p:nvPr>
        </p:nvSpPr>
        <p:spPr>
          <a:xfrm>
            <a:off x="5871000" y="851075"/>
            <a:ext cx="450000" cy="5976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2" name="Text Placeholder 8">
            <a:extLst>
              <a:ext uri="{FF2B5EF4-FFF2-40B4-BE49-F238E27FC236}">
                <a16:creationId xmlns:a16="http://schemas.microsoft.com/office/drawing/2014/main" id="{295EF752-011A-C643-4CDE-CF7926D8BDCB}"/>
              </a:ext>
            </a:extLst>
          </p:cNvPr>
          <p:cNvSpPr>
            <a:spLocks noGrp="1"/>
          </p:cNvSpPr>
          <p:nvPr>
            <p:ph type="body" sz="quarter" idx="14" hasCustomPrompt="1"/>
          </p:nvPr>
        </p:nvSpPr>
        <p:spPr>
          <a:xfrm>
            <a:off x="2009776" y="1808163"/>
            <a:ext cx="8029574" cy="4500562"/>
          </a:xfrm>
        </p:spPr>
        <p:txBody>
          <a:bodyPr/>
          <a:lstStyle>
            <a:lvl1pPr marL="0" indent="0" algn="ctr">
              <a:buFontTx/>
              <a:buNone/>
              <a:defRPr sz="3300">
                <a:solidFill>
                  <a:schemeClr val="bg1"/>
                </a:solidFill>
                <a:latin typeface="+mj-lt"/>
              </a:defRPr>
            </a:lvl1pPr>
            <a:lvl2pPr marL="144000" indent="0" algn="ctr">
              <a:buFontTx/>
              <a:buNone/>
              <a:defRPr>
                <a:solidFill>
                  <a:schemeClr val="bg1"/>
                </a:solidFill>
              </a:defRPr>
            </a:lvl2pPr>
            <a:lvl3pPr marL="288000" indent="0" algn="ctr">
              <a:buFontTx/>
              <a:buNone/>
              <a:defRPr>
                <a:solidFill>
                  <a:schemeClr val="bg1"/>
                </a:solidFill>
              </a:defRPr>
            </a:lvl3pPr>
            <a:lvl4pPr marL="432000" indent="0" algn="ctr">
              <a:buFontTx/>
              <a:buNone/>
              <a:defRPr>
                <a:solidFill>
                  <a:schemeClr val="bg1"/>
                </a:solidFill>
              </a:defRPr>
            </a:lvl4pPr>
            <a:lvl5pPr marL="576000" indent="0" algn="ctr">
              <a:buFontTx/>
              <a:buNone/>
              <a:defRPr>
                <a:solidFill>
                  <a:schemeClr val="bg1"/>
                </a:solidFill>
              </a:defRPr>
            </a:lvl5pPr>
          </a:lstStyle>
          <a:p>
            <a:pPr lvl="0"/>
            <a:r>
              <a:rPr lang="en-US" err="1"/>
              <a:t>Klik</a:t>
            </a:r>
            <a:r>
              <a:rPr lang="en-US"/>
              <a:t> for at </a:t>
            </a:r>
            <a:r>
              <a:rPr lang="en-US" err="1"/>
              <a:t>redigere</a:t>
            </a:r>
            <a:r>
              <a:rPr lang="en-US"/>
              <a:t> </a:t>
            </a:r>
            <a:r>
              <a:rPr lang="en-US" err="1"/>
              <a:t>citat</a:t>
            </a:r>
            <a:endParaRPr lang="en-US"/>
          </a:p>
        </p:txBody>
      </p:sp>
    </p:spTree>
    <p:extLst>
      <p:ext uri="{BB962C8B-B14F-4D97-AF65-F5344CB8AC3E}">
        <p14:creationId xmlns:p14="http://schemas.microsoft.com/office/powerpoint/2010/main" val="1471428437"/>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ku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p:txBody>
          <a:bodyPr/>
          <a:lstStyle/>
          <a:p>
            <a:r>
              <a:rPr lang="en-US" err="1"/>
              <a:t>Klik</a:t>
            </a:r>
            <a:r>
              <a:rPr lang="en-US"/>
              <a:t> for at </a:t>
            </a:r>
            <a:r>
              <a:rPr lang="en-US" err="1"/>
              <a:t>redigere</a:t>
            </a:r>
            <a:r>
              <a:rPr lang="en-US"/>
              <a:t> </a:t>
            </a:r>
            <a:r>
              <a:rPr lang="en-US" err="1"/>
              <a:t>titel</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3" name="Rektangel 2">
            <a:extLst>
              <a:ext uri="{FF2B5EF4-FFF2-40B4-BE49-F238E27FC236}">
                <a16:creationId xmlns:a16="http://schemas.microsoft.com/office/drawing/2014/main" id="{681EA6B7-5DDC-A1D9-1398-4172F1B82FF5}"/>
              </a:ext>
            </a:extLst>
          </p:cNvPr>
          <p:cNvSpPr/>
          <p:nvPr userDrawn="1"/>
        </p:nvSpPr>
        <p:spPr>
          <a:xfrm>
            <a:off x="346229" y="6312023"/>
            <a:ext cx="1376039" cy="354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err="1">
              <a:solidFill>
                <a:schemeClr val="bg1"/>
              </a:solidFill>
            </a:endParaRPr>
          </a:p>
        </p:txBody>
      </p:sp>
    </p:spTree>
    <p:extLst>
      <p:ext uri="{BB962C8B-B14F-4D97-AF65-F5344CB8AC3E}">
        <p14:creationId xmlns:p14="http://schemas.microsoft.com/office/powerpoint/2010/main" val="358225669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m slid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a:xfrm>
            <a:off x="1097756" y="6522575"/>
            <a:ext cx="4114800" cy="144000"/>
          </a:xfrm>
          <a:prstGeom prst="rect">
            <a:avLst/>
          </a:prstGeom>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Tree>
    <p:extLst>
      <p:ext uri="{BB962C8B-B14F-4D97-AF65-F5344CB8AC3E}">
        <p14:creationId xmlns:p14="http://schemas.microsoft.com/office/powerpoint/2010/main" val="81116560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lut side med billed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60D0119D-C8FB-C7F6-C20D-32E94812B58B}"/>
              </a:ext>
            </a:extLst>
          </p:cNvPr>
          <p:cNvSpPr>
            <a:spLocks noGrp="1"/>
          </p:cNvSpPr>
          <p:nvPr>
            <p:ph type="pic" sz="quarter" idx="13" hasCustomPrompt="1"/>
          </p:nvPr>
        </p:nvSpPr>
        <p:spPr>
          <a:xfrm rot="-180000">
            <a:off x="-2448" y="-3184"/>
            <a:ext cx="12197276" cy="6862227"/>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192000"/>
              <a:gd name="connsiteY0" fmla="*/ 695 h 6858694"/>
              <a:gd name="connsiteX1" fmla="*/ 166607 w 12192000"/>
              <a:gd name="connsiteY1" fmla="*/ 0 h 6858694"/>
              <a:gd name="connsiteX2" fmla="*/ 12192000 w 12192000"/>
              <a:gd name="connsiteY2" fmla="*/ 695 h 6858694"/>
              <a:gd name="connsiteX3" fmla="*/ 12192000 w 12192000"/>
              <a:gd name="connsiteY3" fmla="*/ 6858694 h 6858694"/>
              <a:gd name="connsiteX4" fmla="*/ 0 w 12192000"/>
              <a:gd name="connsiteY4" fmla="*/ 6858694 h 6858694"/>
              <a:gd name="connsiteX5" fmla="*/ 0 w 12192000"/>
              <a:gd name="connsiteY5" fmla="*/ 695 h 6858694"/>
              <a:gd name="connsiteX0" fmla="*/ 1875 w 12193875"/>
              <a:gd name="connsiteY0" fmla="*/ 695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6" fmla="*/ 1875 w 12193875"/>
              <a:gd name="connsiteY6" fmla="*/ 695 h 6858694"/>
              <a:gd name="connsiteX0" fmla="*/ 0 w 12193875"/>
              <a:gd name="connsiteY0" fmla="*/ 3260344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0" fmla="*/ 518 w 12194393"/>
              <a:gd name="connsiteY0" fmla="*/ 3260344 h 6858694"/>
              <a:gd name="connsiteX1" fmla="*/ 169000 w 12194393"/>
              <a:gd name="connsiteY1" fmla="*/ 0 h 6858694"/>
              <a:gd name="connsiteX2" fmla="*/ 12194393 w 12194393"/>
              <a:gd name="connsiteY2" fmla="*/ 695 h 6858694"/>
              <a:gd name="connsiteX3" fmla="*/ 12194393 w 12194393"/>
              <a:gd name="connsiteY3" fmla="*/ 6858694 h 6858694"/>
              <a:gd name="connsiteX4" fmla="*/ 2393 w 12194393"/>
              <a:gd name="connsiteY4" fmla="*/ 6858694 h 6858694"/>
              <a:gd name="connsiteX5" fmla="*/ 0 w 12194393"/>
              <a:gd name="connsiteY5" fmla="*/ 6546182 h 6858694"/>
              <a:gd name="connsiteX6" fmla="*/ 518 w 12194393"/>
              <a:gd name="connsiteY6" fmla="*/ 3260344 h 6858694"/>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2393 w 12194393"/>
              <a:gd name="connsiteY5" fmla="*/ 6858694 h 6859749"/>
              <a:gd name="connsiteX6" fmla="*/ 0 w 12194393"/>
              <a:gd name="connsiteY6" fmla="*/ 6546182 h 6859749"/>
              <a:gd name="connsiteX7" fmla="*/ 518 w 12194393"/>
              <a:gd name="connsiteY7"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0 w 12194393"/>
              <a:gd name="connsiteY5" fmla="*/ 6546182 h 6859749"/>
              <a:gd name="connsiteX6" fmla="*/ 518 w 12194393"/>
              <a:gd name="connsiteY6"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12028035 w 12194393"/>
              <a:gd name="connsiteY4" fmla="*/ 6854636 h 6859749"/>
              <a:gd name="connsiteX5" fmla="*/ 5937708 w 12194393"/>
              <a:gd name="connsiteY5" fmla="*/ 6859749 h 6859749"/>
              <a:gd name="connsiteX6" fmla="*/ 0 w 12194393"/>
              <a:gd name="connsiteY6" fmla="*/ 6546182 h 6859749"/>
              <a:gd name="connsiteX7" fmla="*/ 518 w 12194393"/>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194393 w 12197276"/>
              <a:gd name="connsiteY4" fmla="*/ 6858694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028035 w 12197276"/>
              <a:gd name="connsiteY4" fmla="*/ 6854636 h 6859749"/>
              <a:gd name="connsiteX5" fmla="*/ 5937708 w 12197276"/>
              <a:gd name="connsiteY5" fmla="*/ 6859749 h 6859749"/>
              <a:gd name="connsiteX6" fmla="*/ 0 w 12197276"/>
              <a:gd name="connsiteY6" fmla="*/ 6546182 h 6859749"/>
              <a:gd name="connsiteX7" fmla="*/ 518 w 12197276"/>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2279 w 12197276"/>
              <a:gd name="connsiteY3" fmla="*/ 308202 h 6859749"/>
              <a:gd name="connsiteX4" fmla="*/ 12197276 w 12197276"/>
              <a:gd name="connsiteY4" fmla="*/ 3625329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2822 h 6862227"/>
              <a:gd name="connsiteX1" fmla="*/ 169000 w 12197276"/>
              <a:gd name="connsiteY1" fmla="*/ 2478 h 6862227"/>
              <a:gd name="connsiteX2" fmla="*/ 6218652 w 12197276"/>
              <a:gd name="connsiteY2" fmla="*/ 0 h 6862227"/>
              <a:gd name="connsiteX3" fmla="*/ 12194393 w 12197276"/>
              <a:gd name="connsiteY3" fmla="*/ 3173 h 6862227"/>
              <a:gd name="connsiteX4" fmla="*/ 12192279 w 12197276"/>
              <a:gd name="connsiteY4" fmla="*/ 310680 h 6862227"/>
              <a:gd name="connsiteX5" fmla="*/ 12197276 w 12197276"/>
              <a:gd name="connsiteY5" fmla="*/ 3627807 h 6862227"/>
              <a:gd name="connsiteX6" fmla="*/ 12028035 w 12197276"/>
              <a:gd name="connsiteY6" fmla="*/ 6857114 h 6862227"/>
              <a:gd name="connsiteX7" fmla="*/ 5937708 w 12197276"/>
              <a:gd name="connsiteY7" fmla="*/ 6862227 h 6862227"/>
              <a:gd name="connsiteX8" fmla="*/ 0 w 12197276"/>
              <a:gd name="connsiteY8" fmla="*/ 6548660 h 6862227"/>
              <a:gd name="connsiteX9" fmla="*/ 518 w 12197276"/>
              <a:gd name="connsiteY9" fmla="*/ 3262822 h 6862227"/>
              <a:gd name="connsiteX0" fmla="*/ 518 w 12197276"/>
              <a:gd name="connsiteY0" fmla="*/ 3262822 h 6862227"/>
              <a:gd name="connsiteX1" fmla="*/ 169000 w 12197276"/>
              <a:gd name="connsiteY1" fmla="*/ 2478 h 6862227"/>
              <a:gd name="connsiteX2" fmla="*/ 6218652 w 12197276"/>
              <a:gd name="connsiteY2" fmla="*/ 0 h 6862227"/>
              <a:gd name="connsiteX3" fmla="*/ 12192279 w 12197276"/>
              <a:gd name="connsiteY3" fmla="*/ 310680 h 6862227"/>
              <a:gd name="connsiteX4" fmla="*/ 12197276 w 12197276"/>
              <a:gd name="connsiteY4" fmla="*/ 3627807 h 6862227"/>
              <a:gd name="connsiteX5" fmla="*/ 12028035 w 12197276"/>
              <a:gd name="connsiteY5" fmla="*/ 6857114 h 6862227"/>
              <a:gd name="connsiteX6" fmla="*/ 5937708 w 12197276"/>
              <a:gd name="connsiteY6" fmla="*/ 6862227 h 6862227"/>
              <a:gd name="connsiteX7" fmla="*/ 0 w 12197276"/>
              <a:gd name="connsiteY7" fmla="*/ 6548660 h 6862227"/>
              <a:gd name="connsiteX8" fmla="*/ 518 w 12197276"/>
              <a:gd name="connsiteY8" fmla="*/ 3262822 h 68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276" h="6862227">
                <a:moveTo>
                  <a:pt x="518" y="3262822"/>
                </a:moveTo>
                <a:lnTo>
                  <a:pt x="169000" y="2478"/>
                </a:lnTo>
                <a:lnTo>
                  <a:pt x="6218652" y="0"/>
                </a:lnTo>
                <a:lnTo>
                  <a:pt x="12192279" y="310680"/>
                </a:lnTo>
                <a:cubicBezTo>
                  <a:pt x="12193945" y="1416389"/>
                  <a:pt x="12195610" y="2522098"/>
                  <a:pt x="12197276" y="3627807"/>
                </a:cubicBezTo>
                <a:lnTo>
                  <a:pt x="12028035" y="6857114"/>
                </a:lnTo>
                <a:lnTo>
                  <a:pt x="5937708" y="6862227"/>
                </a:lnTo>
                <a:lnTo>
                  <a:pt x="0" y="6548660"/>
                </a:lnTo>
                <a:cubicBezTo>
                  <a:pt x="173" y="5453381"/>
                  <a:pt x="345" y="4358101"/>
                  <a:pt x="518" y="3262822"/>
                </a:cubicBezTo>
                <a:close/>
              </a:path>
            </a:pathLst>
          </a:custGeom>
          <a:solidFill>
            <a:srgbClr val="D9D9D9"/>
          </a:solidFill>
        </p:spPr>
        <p:txBody>
          <a:bodyPr tIns="108000"/>
          <a:lstStyle>
            <a:lvl1pPr marL="0" indent="0" algn="ctr">
              <a:buNone/>
              <a:defRPr/>
            </a:lvl1pPr>
          </a:lstStyle>
          <a:p>
            <a:r>
              <a:rPr lang="en-GB" err="1"/>
              <a:t>Indsæt</a:t>
            </a:r>
            <a:r>
              <a:rPr lang="en-GB"/>
              <a:t> </a:t>
            </a:r>
            <a:r>
              <a:rPr lang="en-GB" err="1"/>
              <a:t>billede</a:t>
            </a:r>
            <a:endParaRPr lang="en-GB"/>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9" name="Text Placeholder 14">
            <a:extLst>
              <a:ext uri="{FF2B5EF4-FFF2-40B4-BE49-F238E27FC236}">
                <a16:creationId xmlns:a16="http://schemas.microsoft.com/office/drawing/2014/main" id="{82DF12C5-15BB-4C57-B62C-D33DABB1EA33}"/>
              </a:ext>
            </a:extLst>
          </p:cNvPr>
          <p:cNvSpPr>
            <a:spLocks noGrp="1"/>
          </p:cNvSpPr>
          <p:nvPr>
            <p:ph type="body" sz="quarter" idx="14" hasCustomPrompt="1"/>
          </p:nvPr>
        </p:nvSpPr>
        <p:spPr>
          <a:xfrm>
            <a:off x="10381011" y="5306955"/>
            <a:ext cx="1422000" cy="1044000"/>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1" name="Text Placeholder 14">
            <a:extLst>
              <a:ext uri="{FF2B5EF4-FFF2-40B4-BE49-F238E27FC236}">
                <a16:creationId xmlns:a16="http://schemas.microsoft.com/office/drawing/2014/main" id="{94AD7E06-A213-57ED-A406-D9F75C4BB96F}"/>
              </a:ext>
            </a:extLst>
          </p:cNvPr>
          <p:cNvSpPr>
            <a:spLocks noGrp="1"/>
          </p:cNvSpPr>
          <p:nvPr>
            <p:ph type="body" sz="quarter" idx="15" hasCustomPrompt="1"/>
          </p:nvPr>
        </p:nvSpPr>
        <p:spPr>
          <a:xfrm>
            <a:off x="658813" y="5306955"/>
            <a:ext cx="2167464" cy="1001769"/>
          </a:xfrm>
          <a:blipFill>
            <a:blip r:embed="rId6"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alpha val="0"/>
                  </a:schemeClr>
                </a:solidFill>
              </a:defRPr>
            </a:lvl1pPr>
          </a:lstStyle>
          <a:p>
            <a:pPr lvl="0"/>
            <a:r>
              <a:rPr lang="en-US"/>
              <a:t>x</a:t>
            </a:r>
            <a:endParaRPr lang="en-GB"/>
          </a:p>
        </p:txBody>
      </p:sp>
    </p:spTree>
    <p:extLst>
      <p:ext uri="{BB962C8B-B14F-4D97-AF65-F5344CB8AC3E}">
        <p14:creationId xmlns:p14="http://schemas.microsoft.com/office/powerpoint/2010/main" val="4013569588"/>
      </p:ext>
    </p:extLst>
  </p:cSld>
  <p:clrMapOvr>
    <a:masterClrMapping/>
  </p:clrMapOvr>
  <p:extLst>
    <p:ext uri="{DCECCB84-F9BA-43D5-87BE-67443E8EF086}">
      <p15:sldGuideLst xmlns:p15="http://schemas.microsoft.com/office/powerpoint/2012/main">
        <p15:guide id="1" pos="415">
          <p15:clr>
            <a:srgbClr val="A4A3A4"/>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utside - rø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BFE8A-5EDB-5446-7A1A-266FC7F8FA23}"/>
              </a:ext>
            </a:extLst>
          </p:cNvPr>
          <p:cNvSpPr/>
          <p:nvPr userDrawn="1"/>
        </p:nvSpPr>
        <p:spPr>
          <a:xfrm rot="180000">
            <a:off x="-10122" y="-3260"/>
            <a:ext cx="12215661" cy="686215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5020 w 12197020"/>
              <a:gd name="connsiteY0" fmla="*/ 0 h 6858000"/>
              <a:gd name="connsiteX1" fmla="*/ 12197020 w 12197020"/>
              <a:gd name="connsiteY1" fmla="*/ 0 h 6858000"/>
              <a:gd name="connsiteX2" fmla="*/ 12197020 w 12197020"/>
              <a:gd name="connsiteY2" fmla="*/ 6858000 h 6858000"/>
              <a:gd name="connsiteX3" fmla="*/ 5020 w 12197020"/>
              <a:gd name="connsiteY3" fmla="*/ 6858000 h 6858000"/>
              <a:gd name="connsiteX4" fmla="*/ 0 w 12197020"/>
              <a:gd name="connsiteY4" fmla="*/ 307881 h 6858000"/>
              <a:gd name="connsiteX5" fmla="*/ 5020 w 12197020"/>
              <a:gd name="connsiteY5" fmla="*/ 0 h 6858000"/>
              <a:gd name="connsiteX0" fmla="*/ 904600 w 13096600"/>
              <a:gd name="connsiteY0" fmla="*/ 0 h 6858000"/>
              <a:gd name="connsiteX1" fmla="*/ 13096600 w 13096600"/>
              <a:gd name="connsiteY1" fmla="*/ 0 h 6858000"/>
              <a:gd name="connsiteX2" fmla="*/ 13096600 w 13096600"/>
              <a:gd name="connsiteY2" fmla="*/ 6858000 h 6858000"/>
              <a:gd name="connsiteX3" fmla="*/ 904600 w 13096600"/>
              <a:gd name="connsiteY3" fmla="*/ 6858000 h 6858000"/>
              <a:gd name="connsiteX4" fmla="*/ 899580 w 13096600"/>
              <a:gd name="connsiteY4" fmla="*/ 307881 h 6858000"/>
              <a:gd name="connsiteX5" fmla="*/ 899580 w 13096600"/>
              <a:gd name="connsiteY5" fmla="*/ 307881 h 6858000"/>
              <a:gd name="connsiteX6" fmla="*/ 904600 w 13096600"/>
              <a:gd name="connsiteY6" fmla="*/ 0 h 6858000"/>
              <a:gd name="connsiteX0" fmla="*/ 904600 w 13096600"/>
              <a:gd name="connsiteY0" fmla="*/ 3038 h 6861038"/>
              <a:gd name="connsiteX1" fmla="*/ 6923270 w 13096600"/>
              <a:gd name="connsiteY1" fmla="*/ 0 h 6861038"/>
              <a:gd name="connsiteX2" fmla="*/ 13096600 w 13096600"/>
              <a:gd name="connsiteY2" fmla="*/ 3038 h 6861038"/>
              <a:gd name="connsiteX3" fmla="*/ 13096600 w 13096600"/>
              <a:gd name="connsiteY3" fmla="*/ 6861038 h 6861038"/>
              <a:gd name="connsiteX4" fmla="*/ 904600 w 13096600"/>
              <a:gd name="connsiteY4" fmla="*/ 6861038 h 6861038"/>
              <a:gd name="connsiteX5" fmla="*/ 899580 w 13096600"/>
              <a:gd name="connsiteY5" fmla="*/ 310919 h 6861038"/>
              <a:gd name="connsiteX6" fmla="*/ 899580 w 13096600"/>
              <a:gd name="connsiteY6" fmla="*/ 310919 h 6861038"/>
              <a:gd name="connsiteX7" fmla="*/ 904600 w 13096600"/>
              <a:gd name="connsiteY7" fmla="*/ 3038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1228 h 6861347"/>
              <a:gd name="connsiteX1" fmla="*/ 6023690 w 12197020"/>
              <a:gd name="connsiteY1" fmla="*/ 309 h 6861347"/>
              <a:gd name="connsiteX2" fmla="*/ 12032502 w 12197020"/>
              <a:gd name="connsiteY2" fmla="*/ 0 h 6861347"/>
              <a:gd name="connsiteX3" fmla="*/ 12197020 w 12197020"/>
              <a:gd name="connsiteY3" fmla="*/ 3347 h 6861347"/>
              <a:gd name="connsiteX4" fmla="*/ 12197020 w 12197020"/>
              <a:gd name="connsiteY4" fmla="*/ 6861347 h 6861347"/>
              <a:gd name="connsiteX5" fmla="*/ 5020 w 12197020"/>
              <a:gd name="connsiteY5" fmla="*/ 6861347 h 6861347"/>
              <a:gd name="connsiteX6" fmla="*/ 0 w 12197020"/>
              <a:gd name="connsiteY6" fmla="*/ 311228 h 6861347"/>
              <a:gd name="connsiteX7" fmla="*/ 0 w 12197020"/>
              <a:gd name="connsiteY7"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7020 w 12198399"/>
              <a:gd name="connsiteY3" fmla="*/ 3347 h 6861347"/>
              <a:gd name="connsiteX4" fmla="*/ 12198399 w 12198399"/>
              <a:gd name="connsiteY4" fmla="*/ 3265624 h 6861347"/>
              <a:gd name="connsiteX5" fmla="*/ 12197020 w 12198399"/>
              <a:gd name="connsiteY5" fmla="*/ 6861347 h 6861347"/>
              <a:gd name="connsiteX6" fmla="*/ 5020 w 12198399"/>
              <a:gd name="connsiteY6" fmla="*/ 6861347 h 6861347"/>
              <a:gd name="connsiteX7" fmla="*/ 0 w 12198399"/>
              <a:gd name="connsiteY7" fmla="*/ 311228 h 6861347"/>
              <a:gd name="connsiteX8" fmla="*/ 0 w 12198399"/>
              <a:gd name="connsiteY8"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8399 w 12198399"/>
              <a:gd name="connsiteY3" fmla="*/ 3265624 h 6861347"/>
              <a:gd name="connsiteX4" fmla="*/ 12197020 w 12198399"/>
              <a:gd name="connsiteY4" fmla="*/ 6861347 h 6861347"/>
              <a:gd name="connsiteX5" fmla="*/ 5020 w 12198399"/>
              <a:gd name="connsiteY5" fmla="*/ 6861347 h 6861347"/>
              <a:gd name="connsiteX6" fmla="*/ 0 w 12198399"/>
              <a:gd name="connsiteY6" fmla="*/ 311228 h 6861347"/>
              <a:gd name="connsiteX7" fmla="*/ 0 w 12198399"/>
              <a:gd name="connsiteY7" fmla="*/ 311228 h 6861347"/>
              <a:gd name="connsiteX0" fmla="*/ 0 w 13100248"/>
              <a:gd name="connsiteY0" fmla="*/ 311228 h 6912889"/>
              <a:gd name="connsiteX1" fmla="*/ 6023690 w 13100248"/>
              <a:gd name="connsiteY1" fmla="*/ 309 h 6912889"/>
              <a:gd name="connsiteX2" fmla="*/ 12032502 w 13100248"/>
              <a:gd name="connsiteY2" fmla="*/ 0 h 6912889"/>
              <a:gd name="connsiteX3" fmla="*/ 12198399 w 13100248"/>
              <a:gd name="connsiteY3" fmla="*/ 3265624 h 6912889"/>
              <a:gd name="connsiteX4" fmla="*/ 12197527 w 13100248"/>
              <a:gd name="connsiteY4" fmla="*/ 6553107 h 6912889"/>
              <a:gd name="connsiteX5" fmla="*/ 12197020 w 13100248"/>
              <a:gd name="connsiteY5" fmla="*/ 6861347 h 6912889"/>
              <a:gd name="connsiteX6" fmla="*/ 5020 w 13100248"/>
              <a:gd name="connsiteY6" fmla="*/ 6861347 h 6912889"/>
              <a:gd name="connsiteX7" fmla="*/ 0 w 13100248"/>
              <a:gd name="connsiteY7" fmla="*/ 311228 h 6912889"/>
              <a:gd name="connsiteX8" fmla="*/ 0 w 13100248"/>
              <a:gd name="connsiteY8" fmla="*/ 311228 h 6912889"/>
              <a:gd name="connsiteX0" fmla="*/ 0 w 12636493"/>
              <a:gd name="connsiteY0" fmla="*/ 311228 h 6913047"/>
              <a:gd name="connsiteX1" fmla="*/ 6023690 w 12636493"/>
              <a:gd name="connsiteY1" fmla="*/ 309 h 6913047"/>
              <a:gd name="connsiteX2" fmla="*/ 12032502 w 12636493"/>
              <a:gd name="connsiteY2" fmla="*/ 0 h 6913047"/>
              <a:gd name="connsiteX3" fmla="*/ 12198399 w 12636493"/>
              <a:gd name="connsiteY3" fmla="*/ 3265624 h 6913047"/>
              <a:gd name="connsiteX4" fmla="*/ 12197527 w 12636493"/>
              <a:gd name="connsiteY4" fmla="*/ 6553107 h 6913047"/>
              <a:gd name="connsiteX5" fmla="*/ 12197020 w 12636493"/>
              <a:gd name="connsiteY5" fmla="*/ 6861347 h 6913047"/>
              <a:gd name="connsiteX6" fmla="*/ 6265722 w 12636493"/>
              <a:gd name="connsiteY6" fmla="*/ 6858733 h 6913047"/>
              <a:gd name="connsiteX7" fmla="*/ 5020 w 12636493"/>
              <a:gd name="connsiteY7" fmla="*/ 6861347 h 6913047"/>
              <a:gd name="connsiteX8" fmla="*/ 0 w 12636493"/>
              <a:gd name="connsiteY8" fmla="*/ 311228 h 6913047"/>
              <a:gd name="connsiteX9" fmla="*/ 0 w 12636493"/>
              <a:gd name="connsiteY9" fmla="*/ 311228 h 691304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210495"/>
              <a:gd name="connsiteY0" fmla="*/ 311228 h 6911477"/>
              <a:gd name="connsiteX1" fmla="*/ 6023690 w 12210495"/>
              <a:gd name="connsiteY1" fmla="*/ 309 h 6911477"/>
              <a:gd name="connsiteX2" fmla="*/ 12032502 w 12210495"/>
              <a:gd name="connsiteY2" fmla="*/ 0 h 6911477"/>
              <a:gd name="connsiteX3" fmla="*/ 12198399 w 12210495"/>
              <a:gd name="connsiteY3" fmla="*/ 3265624 h 6911477"/>
              <a:gd name="connsiteX4" fmla="*/ 12197527 w 12210495"/>
              <a:gd name="connsiteY4" fmla="*/ 6553107 h 6911477"/>
              <a:gd name="connsiteX5" fmla="*/ 6265722 w 12210495"/>
              <a:gd name="connsiteY5" fmla="*/ 6858733 h 6911477"/>
              <a:gd name="connsiteX6" fmla="*/ 5020 w 12210495"/>
              <a:gd name="connsiteY6" fmla="*/ 6861347 h 6911477"/>
              <a:gd name="connsiteX7" fmla="*/ 0 w 12210495"/>
              <a:gd name="connsiteY7" fmla="*/ 311228 h 6911477"/>
              <a:gd name="connsiteX8" fmla="*/ 0 w 12210495"/>
              <a:gd name="connsiteY8" fmla="*/ 311228 h 6911477"/>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643392"/>
              <a:gd name="connsiteY0" fmla="*/ 311228 h 6930192"/>
              <a:gd name="connsiteX1" fmla="*/ 6023690 w 12643392"/>
              <a:gd name="connsiteY1" fmla="*/ 309 h 6930192"/>
              <a:gd name="connsiteX2" fmla="*/ 12032502 w 12643392"/>
              <a:gd name="connsiteY2" fmla="*/ 0 h 6930192"/>
              <a:gd name="connsiteX3" fmla="*/ 12198399 w 12643392"/>
              <a:gd name="connsiteY3" fmla="*/ 3265624 h 6930192"/>
              <a:gd name="connsiteX4" fmla="*/ 12197527 w 12643392"/>
              <a:gd name="connsiteY4" fmla="*/ 6553107 h 6930192"/>
              <a:gd name="connsiteX5" fmla="*/ 6265722 w 12643392"/>
              <a:gd name="connsiteY5" fmla="*/ 6858733 h 6930192"/>
              <a:gd name="connsiteX6" fmla="*/ 5020 w 12643392"/>
              <a:gd name="connsiteY6" fmla="*/ 6861347 h 6930192"/>
              <a:gd name="connsiteX7" fmla="*/ 0 w 12643392"/>
              <a:gd name="connsiteY7" fmla="*/ 311228 h 6930192"/>
              <a:gd name="connsiteX8" fmla="*/ 0 w 12643392"/>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461926 w 12672421"/>
              <a:gd name="connsiteY0" fmla="*/ 311228 h 6861347"/>
              <a:gd name="connsiteX1" fmla="*/ 6485616 w 12672421"/>
              <a:gd name="connsiteY1" fmla="*/ 309 h 6861347"/>
              <a:gd name="connsiteX2" fmla="*/ 12494428 w 12672421"/>
              <a:gd name="connsiteY2" fmla="*/ 0 h 6861347"/>
              <a:gd name="connsiteX3" fmla="*/ 12660325 w 12672421"/>
              <a:gd name="connsiteY3" fmla="*/ 3265624 h 6861347"/>
              <a:gd name="connsiteX4" fmla="*/ 12659453 w 12672421"/>
              <a:gd name="connsiteY4" fmla="*/ 6553107 h 6861347"/>
              <a:gd name="connsiteX5" fmla="*/ 6727648 w 12672421"/>
              <a:gd name="connsiteY5" fmla="*/ 6858733 h 6861347"/>
              <a:gd name="connsiteX6" fmla="*/ 466946 w 12672421"/>
              <a:gd name="connsiteY6" fmla="*/ 6861347 h 6861347"/>
              <a:gd name="connsiteX7" fmla="*/ 456854 w 12672421"/>
              <a:gd name="connsiteY7" fmla="*/ 3482213 h 6861347"/>
              <a:gd name="connsiteX8" fmla="*/ 461926 w 12672421"/>
              <a:gd name="connsiteY8" fmla="*/ 311228 h 6861347"/>
              <a:gd name="connsiteX9" fmla="*/ 461926 w 12672421"/>
              <a:gd name="connsiteY9" fmla="*/ 311228 h 6861347"/>
              <a:gd name="connsiteX0" fmla="*/ 461926 w 12672421"/>
              <a:gd name="connsiteY0" fmla="*/ 311228 h 6862155"/>
              <a:gd name="connsiteX1" fmla="*/ 6485616 w 12672421"/>
              <a:gd name="connsiteY1" fmla="*/ 309 h 6862155"/>
              <a:gd name="connsiteX2" fmla="*/ 12494428 w 12672421"/>
              <a:gd name="connsiteY2" fmla="*/ 0 h 6862155"/>
              <a:gd name="connsiteX3" fmla="*/ 12660325 w 12672421"/>
              <a:gd name="connsiteY3" fmla="*/ 3265624 h 6862155"/>
              <a:gd name="connsiteX4" fmla="*/ 12659453 w 12672421"/>
              <a:gd name="connsiteY4" fmla="*/ 6553107 h 6862155"/>
              <a:gd name="connsiteX5" fmla="*/ 6727648 w 12672421"/>
              <a:gd name="connsiteY5" fmla="*/ 6858733 h 6862155"/>
              <a:gd name="connsiteX6" fmla="*/ 633989 w 12672421"/>
              <a:gd name="connsiteY6" fmla="*/ 6862155 h 6862155"/>
              <a:gd name="connsiteX7" fmla="*/ 466946 w 12672421"/>
              <a:gd name="connsiteY7" fmla="*/ 6861347 h 6862155"/>
              <a:gd name="connsiteX8" fmla="*/ 456854 w 12672421"/>
              <a:gd name="connsiteY8" fmla="*/ 3482213 h 6862155"/>
              <a:gd name="connsiteX9" fmla="*/ 461926 w 12672421"/>
              <a:gd name="connsiteY9" fmla="*/ 311228 h 6862155"/>
              <a:gd name="connsiteX10" fmla="*/ 461926 w 12672421"/>
              <a:gd name="connsiteY10" fmla="*/ 311228 h 6862155"/>
              <a:gd name="connsiteX0" fmla="*/ 5166 w 12215661"/>
              <a:gd name="connsiteY0" fmla="*/ 311228 h 6862155"/>
              <a:gd name="connsiteX1" fmla="*/ 6028856 w 12215661"/>
              <a:gd name="connsiteY1" fmla="*/ 309 h 6862155"/>
              <a:gd name="connsiteX2" fmla="*/ 12037668 w 12215661"/>
              <a:gd name="connsiteY2" fmla="*/ 0 h 6862155"/>
              <a:gd name="connsiteX3" fmla="*/ 12203565 w 12215661"/>
              <a:gd name="connsiteY3" fmla="*/ 3265624 h 6862155"/>
              <a:gd name="connsiteX4" fmla="*/ 12202693 w 12215661"/>
              <a:gd name="connsiteY4" fmla="*/ 6553107 h 6862155"/>
              <a:gd name="connsiteX5" fmla="*/ 6270888 w 12215661"/>
              <a:gd name="connsiteY5" fmla="*/ 6858733 h 6862155"/>
              <a:gd name="connsiteX6" fmla="*/ 177229 w 12215661"/>
              <a:gd name="connsiteY6" fmla="*/ 6862155 h 6862155"/>
              <a:gd name="connsiteX7" fmla="*/ 94 w 12215661"/>
              <a:gd name="connsiteY7" fmla="*/ 3482213 h 6862155"/>
              <a:gd name="connsiteX8" fmla="*/ 5166 w 12215661"/>
              <a:gd name="connsiteY8" fmla="*/ 311228 h 6862155"/>
              <a:gd name="connsiteX9" fmla="*/ 5166 w 12215661"/>
              <a:gd name="connsiteY9" fmla="*/ 311228 h 68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5661" h="6862155">
                <a:moveTo>
                  <a:pt x="5166" y="311228"/>
                </a:moveTo>
                <a:lnTo>
                  <a:pt x="6028856" y="309"/>
                </a:lnTo>
                <a:lnTo>
                  <a:pt x="12037668" y="0"/>
                </a:lnTo>
                <a:lnTo>
                  <a:pt x="12203565" y="3265624"/>
                </a:lnTo>
                <a:cubicBezTo>
                  <a:pt x="12231069" y="4357809"/>
                  <a:pt x="12203129" y="4909365"/>
                  <a:pt x="12202693" y="6553107"/>
                </a:cubicBezTo>
                <a:lnTo>
                  <a:pt x="6270888" y="6858733"/>
                </a:lnTo>
                <a:lnTo>
                  <a:pt x="177229" y="6862155"/>
                </a:lnTo>
                <a:lnTo>
                  <a:pt x="94" y="3482213"/>
                </a:lnTo>
                <a:cubicBezTo>
                  <a:pt x="-743" y="2390527"/>
                  <a:pt x="4321" y="839725"/>
                  <a:pt x="5166" y="311228"/>
                </a:cubicBezTo>
                <a:lnTo>
                  <a:pt x="5166" y="3112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77680" y="2225053"/>
            <a:ext cx="3282020" cy="2407895"/>
          </a:xfrm>
          <a:prstGeom prst="rect">
            <a:avLst/>
          </a:prstGeom>
        </p:spPr>
      </p:pic>
      <p:pic>
        <p:nvPicPr>
          <p:cNvPr id="8" name="Graphic 7">
            <a:extLst>
              <a:ext uri="{FF2B5EF4-FFF2-40B4-BE49-F238E27FC236}">
                <a16:creationId xmlns:a16="http://schemas.microsoft.com/office/drawing/2014/main" id="{AEB36786-1AAC-AC34-D3A1-8907E34DB5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261" y="354025"/>
            <a:ext cx="885600" cy="380975"/>
          </a:xfrm>
          <a:prstGeom prst="rect">
            <a:avLst/>
          </a:prstGeom>
        </p:spPr>
      </p:pic>
    </p:spTree>
    <p:extLst>
      <p:ext uri="{BB962C8B-B14F-4D97-AF65-F5344CB8AC3E}">
        <p14:creationId xmlns:p14="http://schemas.microsoft.com/office/powerpoint/2010/main" val="986500886"/>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2FB2E1-5964-4F03-BEE8-7CBCC7FCBE65}"/>
              </a:ext>
            </a:extLst>
          </p:cNvPr>
          <p:cNvSpPr>
            <a:spLocks noGrp="1"/>
          </p:cNvSpPr>
          <p:nvPr>
            <p:ph type="title"/>
          </p:nvPr>
        </p:nvSpPr>
        <p:spPr>
          <a:xfrm>
            <a:off x="442914" y="441326"/>
            <a:ext cx="9144000" cy="1152988"/>
          </a:xfrm>
          <a:prstGeom prst="rect">
            <a:avLst/>
          </a:prstGeom>
        </p:spPr>
        <p:txBody>
          <a:bodyPr vert="horz" lIns="0" tIns="0" rIns="0" bIns="0" rtlCol="0" anchor="t" anchorCtr="0">
            <a:noAutofit/>
          </a:bodyPr>
          <a:lstStyle/>
          <a:p>
            <a:r>
              <a:rPr lang="en-US" err="1"/>
              <a:t>Klik</a:t>
            </a:r>
            <a:r>
              <a:rPr lang="en-US"/>
              <a:t> for at </a:t>
            </a:r>
            <a:r>
              <a:rPr lang="en-US" err="1"/>
              <a:t>redigere</a:t>
            </a:r>
            <a:r>
              <a:rPr lang="en-US"/>
              <a:t> </a:t>
            </a:r>
            <a:r>
              <a:rPr lang="en-US" err="1"/>
              <a:t>titel</a:t>
            </a:r>
            <a:endParaRPr lang="en-GB"/>
          </a:p>
        </p:txBody>
      </p:sp>
      <p:sp>
        <p:nvSpPr>
          <p:cNvPr id="3" name="Text Placeholder 2">
            <a:extLst>
              <a:ext uri="{FF2B5EF4-FFF2-40B4-BE49-F238E27FC236}">
                <a16:creationId xmlns:a16="http://schemas.microsoft.com/office/drawing/2014/main" id="{CFFE28DD-84FC-40AD-89FD-5F5195685915}"/>
              </a:ext>
            </a:extLst>
          </p:cNvPr>
          <p:cNvSpPr>
            <a:spLocks noGrp="1"/>
          </p:cNvSpPr>
          <p:nvPr>
            <p:ph type="body" idx="1"/>
          </p:nvPr>
        </p:nvSpPr>
        <p:spPr>
          <a:xfrm>
            <a:off x="442913" y="1808163"/>
            <a:ext cx="11306175" cy="4500562"/>
          </a:xfrm>
          <a:prstGeom prst="rect">
            <a:avLst/>
          </a:prstGeom>
        </p:spPr>
        <p:txBody>
          <a:bodyPr vert="horz" lIns="0" tIns="0" rIns="0" bIns="0" rtlCol="0">
            <a:noAutofit/>
          </a:bodyPr>
          <a:lstStyle/>
          <a:p>
            <a:pPr lvl="0"/>
            <a:r>
              <a:rPr lang="da-DK"/>
              <a:t>Klik for at redigere tekst</a:t>
            </a:r>
          </a:p>
          <a:p>
            <a:pPr lvl="1"/>
            <a:r>
              <a:rPr lang="en-US" err="1"/>
              <a:t>Andet</a:t>
            </a:r>
            <a:r>
              <a:rPr lang="en-US"/>
              <a:t> </a:t>
            </a:r>
            <a:r>
              <a:rPr lang="en-US" err="1"/>
              <a:t>niveau</a:t>
            </a:r>
            <a:endParaRPr lang="en-US"/>
          </a:p>
          <a:p>
            <a:pPr lvl="2"/>
            <a:r>
              <a:rPr lang="en-US" err="1"/>
              <a:t>Tredie</a:t>
            </a:r>
            <a:r>
              <a:rPr lang="en-US"/>
              <a:t> </a:t>
            </a:r>
            <a:r>
              <a:rPr lang="en-US" err="1"/>
              <a:t>niveau</a:t>
            </a:r>
            <a:endParaRPr lang="en-US"/>
          </a:p>
          <a:p>
            <a:pPr lvl="3"/>
            <a:r>
              <a:rPr lang="en-US" err="1"/>
              <a:t>Fjerde</a:t>
            </a:r>
            <a:r>
              <a:rPr lang="en-US"/>
              <a:t> </a:t>
            </a:r>
            <a:r>
              <a:rPr lang="en-US" err="1"/>
              <a:t>niveau</a:t>
            </a:r>
            <a:endParaRPr lang="en-US"/>
          </a:p>
          <a:p>
            <a:pPr lvl="4"/>
            <a:r>
              <a:rPr lang="en-US" err="1"/>
              <a:t>Femte</a:t>
            </a:r>
            <a:r>
              <a:rPr lang="en-US"/>
              <a:t> </a:t>
            </a:r>
            <a:r>
              <a:rPr lang="en-US" err="1"/>
              <a:t>niveau</a:t>
            </a:r>
            <a:endParaRPr lang="en-US"/>
          </a:p>
          <a:p>
            <a:pPr lvl="5"/>
            <a:r>
              <a:rPr lang="en-US" err="1"/>
              <a:t>Sjette</a:t>
            </a:r>
            <a:endParaRPr lang="en-US"/>
          </a:p>
          <a:p>
            <a:pPr lvl="6"/>
            <a:r>
              <a:rPr lang="en-US"/>
              <a:t>SYVENDE</a:t>
            </a:r>
          </a:p>
        </p:txBody>
      </p:sp>
      <p:sp>
        <p:nvSpPr>
          <p:cNvPr id="4" name="Date Placeholder 3">
            <a:extLst>
              <a:ext uri="{FF2B5EF4-FFF2-40B4-BE49-F238E27FC236}">
                <a16:creationId xmlns:a16="http://schemas.microsoft.com/office/drawing/2014/main" id="{744BED4E-DC9F-4A0E-B240-ADC244C71E76}"/>
              </a:ext>
            </a:extLst>
          </p:cNvPr>
          <p:cNvSpPr>
            <a:spLocks noGrp="1"/>
          </p:cNvSpPr>
          <p:nvPr>
            <p:ph type="dt" sz="half" idx="2"/>
          </p:nvPr>
        </p:nvSpPr>
        <p:spPr>
          <a:xfrm>
            <a:off x="8556812" y="6522575"/>
            <a:ext cx="2743200" cy="144000"/>
          </a:xfrm>
          <a:prstGeom prst="rect">
            <a:avLst/>
          </a:prstGeom>
        </p:spPr>
        <p:txBody>
          <a:bodyPr vert="horz" lIns="0" tIns="0" rIns="0" bIns="0" rtlCol="0" anchor="ctr"/>
          <a:lstStyle>
            <a:lvl1pPr algn="r">
              <a:defRPr sz="700">
                <a:solidFill>
                  <a:schemeClr val="accent2"/>
                </a:solidFill>
              </a:defRPr>
            </a:lvl1pPr>
          </a:lstStyle>
          <a:p>
            <a:endParaRPr lang="en-GB"/>
          </a:p>
        </p:txBody>
      </p:sp>
      <p:sp>
        <p:nvSpPr>
          <p:cNvPr id="6" name="Slide Number Placeholder 5">
            <a:extLst>
              <a:ext uri="{FF2B5EF4-FFF2-40B4-BE49-F238E27FC236}">
                <a16:creationId xmlns:a16="http://schemas.microsoft.com/office/drawing/2014/main" id="{E76D594A-2A74-4054-A214-EDF0292EC916}"/>
              </a:ext>
            </a:extLst>
          </p:cNvPr>
          <p:cNvSpPr>
            <a:spLocks noGrp="1"/>
          </p:cNvSpPr>
          <p:nvPr>
            <p:ph type="sldNum" sz="quarter" idx="4"/>
          </p:nvPr>
        </p:nvSpPr>
        <p:spPr>
          <a:xfrm>
            <a:off x="11389088" y="6522575"/>
            <a:ext cx="360000" cy="144000"/>
          </a:xfrm>
          <a:prstGeom prst="rect">
            <a:avLst/>
          </a:prstGeom>
        </p:spPr>
        <p:txBody>
          <a:bodyPr vert="horz" lIns="0" tIns="0" rIns="0" bIns="0" rtlCol="0" anchor="ctr"/>
          <a:lstStyle>
            <a:lvl1pPr algn="r">
              <a:defRPr sz="700">
                <a:solidFill>
                  <a:schemeClr val="accent2"/>
                </a:solidFill>
              </a:defRPr>
            </a:lvl1pPr>
          </a:lstStyle>
          <a:p>
            <a:fld id="{A23C0BB7-6BAB-41B9-B847-BE177CEDBC97}" type="slidenum">
              <a:rPr lang="en-GB" smtClean="0"/>
              <a:pPr/>
              <a:t>‹nr.›</a:t>
            </a:fld>
            <a:endParaRPr lang="en-GB"/>
          </a:p>
        </p:txBody>
      </p:sp>
      <p:sp>
        <p:nvSpPr>
          <p:cNvPr id="7" name="TextBox 6">
            <a:extLst>
              <a:ext uri="{FF2B5EF4-FFF2-40B4-BE49-F238E27FC236}">
                <a16:creationId xmlns:a16="http://schemas.microsoft.com/office/drawing/2014/main" id="{3B6D2537-C303-4988-B742-2DFA79DD5D41}"/>
              </a:ext>
            </a:extLst>
          </p:cNvPr>
          <p:cNvSpPr txBox="1"/>
          <p:nvPr userDrawn="1"/>
        </p:nvSpPr>
        <p:spPr>
          <a:xfrm>
            <a:off x="442913" y="6522853"/>
            <a:ext cx="1175575" cy="107722"/>
          </a:xfrm>
          <a:prstGeom prst="rect">
            <a:avLst/>
          </a:prstGeom>
          <a:noFill/>
        </p:spPr>
        <p:txBody>
          <a:bodyPr wrap="square" lIns="0" tIns="0" rIns="0" bIns="0" rtlCol="0" anchor="ctr" anchorCtr="0">
            <a:spAutoFit/>
          </a:bodyPr>
          <a:lstStyle/>
          <a:p>
            <a:r>
              <a:rPr lang="en-US" sz="700" baseline="0">
                <a:solidFill>
                  <a:schemeClr val="accent2"/>
                </a:solidFill>
              </a:rPr>
              <a:t>Udarbejdet af Børns </a:t>
            </a:r>
            <a:r>
              <a:rPr lang="en-US" sz="700" baseline="0" err="1">
                <a:solidFill>
                  <a:schemeClr val="accent2"/>
                </a:solidFill>
              </a:rPr>
              <a:t>Vilkår</a:t>
            </a:r>
            <a:endParaRPr lang="en-GB" sz="700" baseline="0">
              <a:solidFill>
                <a:schemeClr val="accent2"/>
              </a:solidFill>
            </a:endParaRPr>
          </a:p>
        </p:txBody>
      </p:sp>
    </p:spTree>
    <p:extLst>
      <p:ext uri="{BB962C8B-B14F-4D97-AF65-F5344CB8AC3E}">
        <p14:creationId xmlns:p14="http://schemas.microsoft.com/office/powerpoint/2010/main" val="399491929"/>
      </p:ext>
    </p:extLst>
  </p:cSld>
  <p:clrMap bg1="lt1" tx1="dk1" bg2="lt2" tx2="dk2" accent1="accent1" accent2="accent2" accent3="accent3" accent4="accent4" accent5="accent5" accent6="accent6" hlink="hlink" folHlink="folHlink"/>
  <p:sldLayoutIdLst>
    <p:sldLayoutId id="2147483693" r:id="rId1"/>
    <p:sldLayoutId id="2147483650" r:id="rId2"/>
    <p:sldLayoutId id="2147483662" r:id="rId3"/>
    <p:sldLayoutId id="2147483665" r:id="rId4"/>
    <p:sldLayoutId id="2147483691" r:id="rId5"/>
    <p:sldLayoutId id="2147483687" r:id="rId6"/>
    <p:sldLayoutId id="2147483688" r:id="rId7"/>
    <p:sldLayoutId id="2147483674" r:id="rId8"/>
    <p:sldLayoutId id="2147483694" r:id="rId9"/>
    <p:sldLayoutId id="2147483695" r:id="rId10"/>
    <p:sldLayoutId id="2147483696" r:id="rId11"/>
    <p:sldLayoutId id="2147483698" r:id="rId12"/>
    <p:sldLayoutId id="2147483699" r:id="rId13"/>
  </p:sldLayoutIdLst>
  <p:hf hdr="0" ftr="0" dt="0"/>
  <p:txStyles>
    <p:titleStyle>
      <a:lvl1pPr algn="l" defTabSz="914400" rtl="0" eaLnBrk="1" latinLnBrk="0" hangingPunct="1">
        <a:lnSpc>
          <a:spcPct val="110000"/>
        </a:lnSpc>
        <a:spcBef>
          <a:spcPct val="0"/>
        </a:spcBef>
        <a:buNone/>
        <a:defRPr sz="3300" b="1" kern="1200" spc="10" baseline="0">
          <a:solidFill>
            <a:schemeClr val="accent2"/>
          </a:solidFill>
          <a:latin typeface="+mj-lt"/>
          <a:ea typeface="+mj-ea"/>
          <a:cs typeface="+mj-cs"/>
        </a:defRPr>
      </a:lvl1pPr>
    </p:titleStyle>
    <p:bodyStyle>
      <a:lvl1pPr marL="144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A4A3A4"/>
          </p15:clr>
        </p15:guide>
        <p15:guide id="3" pos="279" userDrawn="1">
          <p15:clr>
            <a:srgbClr val="A4A3A4"/>
          </p15:clr>
        </p15:guide>
        <p15:guide id="4" pos="7401" userDrawn="1">
          <p15:clr>
            <a:srgbClr val="A4A3A4"/>
          </p15:clr>
        </p15:guide>
        <p15:guide id="5" orient="horz" pos="3974"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nciSBaR4tl8?feature=oembed" TargetMode="Externa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445D_BF05662F.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42AD22A-F885-AC16-A279-6B114EF2E785}"/>
              </a:ext>
            </a:extLst>
          </p:cNvPr>
          <p:cNvSpPr>
            <a:spLocks noGrp="1"/>
          </p:cNvSpPr>
          <p:nvPr>
            <p:ph type="ctrTitle"/>
          </p:nvPr>
        </p:nvSpPr>
        <p:spPr>
          <a:xfrm>
            <a:off x="658813" y="886664"/>
            <a:ext cx="10874374" cy="858218"/>
          </a:xfrm>
        </p:spPr>
        <p:txBody>
          <a:bodyPr/>
          <a:lstStyle/>
          <a:p>
            <a:r>
              <a:rPr lang="da-DK" sz="4400" b="1">
                <a:solidFill>
                  <a:schemeClr val="bg2"/>
                </a:solidFill>
                <a:latin typeface="Roboto Slab"/>
                <a:ea typeface="Roboto Slab" pitchFamily="2" charset="0"/>
              </a:rPr>
              <a:t>Introduktion til guide</a:t>
            </a:r>
            <a:endParaRPr lang="da-DK"/>
          </a:p>
        </p:txBody>
      </p:sp>
      <p:sp>
        <p:nvSpPr>
          <p:cNvPr id="15" name="Undertitel 14">
            <a:extLst>
              <a:ext uri="{FF2B5EF4-FFF2-40B4-BE49-F238E27FC236}">
                <a16:creationId xmlns:a16="http://schemas.microsoft.com/office/drawing/2014/main" id="{74FB4B3D-419A-1C0B-C235-FE3149DADDDA}"/>
              </a:ext>
            </a:extLst>
          </p:cNvPr>
          <p:cNvSpPr>
            <a:spLocks noGrp="1"/>
          </p:cNvSpPr>
          <p:nvPr>
            <p:ph type="subTitle" idx="1"/>
          </p:nvPr>
        </p:nvSpPr>
        <p:spPr>
          <a:xfrm>
            <a:off x="578900" y="1744881"/>
            <a:ext cx="10816495" cy="4934983"/>
          </a:xfrm>
        </p:spPr>
        <p:txBody>
          <a:bodyPr/>
          <a:lstStyle/>
          <a:p>
            <a:r>
              <a:rPr lang="da-DK" sz="1600" dirty="0"/>
              <a:t>Denne præsentation indeholder slides og noter som du/I kan bruge til at facilitere  øvelsen: </a:t>
            </a:r>
            <a:endParaRPr lang="da-DK" sz="1600"/>
          </a:p>
          <a:p>
            <a:r>
              <a:rPr lang="da-DK" sz="1600" b="1" dirty="0"/>
              <a:t>”Find fokusområder”</a:t>
            </a:r>
            <a:endParaRPr lang="da-DK" sz="1600" b="1" dirty="0">
              <a:ea typeface="Open Sans"/>
              <a:cs typeface="Open Sans"/>
            </a:endParaRPr>
          </a:p>
          <a:p>
            <a:endParaRPr lang="da-DK" sz="1600"/>
          </a:p>
          <a:p>
            <a:r>
              <a:rPr lang="da-DK" sz="1600" b="1" dirty="0"/>
              <a:t>Pakken består af: </a:t>
            </a:r>
            <a:endParaRPr lang="da-DK" sz="1600" b="1" dirty="0">
              <a:ea typeface="Open Sans"/>
              <a:cs typeface="Open Sans"/>
            </a:endParaRPr>
          </a:p>
          <a:p>
            <a:pPr marL="171450" indent="-171450">
              <a:buFontTx/>
              <a:buChar char="-"/>
            </a:pPr>
            <a:r>
              <a:rPr lang="da-DK" sz="1600" dirty="0">
                <a:ea typeface="Open Sans"/>
                <a:cs typeface="Open Sans"/>
              </a:rPr>
              <a:t>Praktiske informationer</a:t>
            </a:r>
          </a:p>
          <a:p>
            <a:pPr marL="171450" indent="-171450">
              <a:buFontTx/>
              <a:buChar char="-"/>
            </a:pPr>
            <a:r>
              <a:rPr lang="da-DK" sz="1600" dirty="0"/>
              <a:t>Slides du kan bruge til at rammesætte og facilitere processen med dit team</a:t>
            </a:r>
            <a:endParaRPr lang="da-DK" sz="1600" dirty="0">
              <a:ea typeface="Open Sans"/>
              <a:cs typeface="Open Sans"/>
            </a:endParaRPr>
          </a:p>
          <a:p>
            <a:endParaRPr lang="da-DK" sz="1600"/>
          </a:p>
          <a:p>
            <a:r>
              <a:rPr lang="da-DK" sz="1600" b="1" dirty="0"/>
              <a:t>Brug noterne</a:t>
            </a:r>
            <a:endParaRPr lang="da-DK" sz="1600" b="1" dirty="0">
              <a:ea typeface="Open Sans"/>
              <a:cs typeface="Open Sans"/>
            </a:endParaRPr>
          </a:p>
          <a:p>
            <a:r>
              <a:rPr lang="da-DK" sz="1600" dirty="0"/>
              <a:t>I notefeltet under hver slide finder du tale noter og forklaringer på sliden, som du kan bruge når du skal præsentere og facilitere. Enkelte slides har animationer. Her er det beskrevet, hvad du skal gøre for at det fungerer bedst muligt. </a:t>
            </a:r>
            <a:endParaRPr lang="da-DK" sz="1600" dirty="0">
              <a:ea typeface="Open Sans"/>
              <a:cs typeface="Open Sans"/>
            </a:endParaRPr>
          </a:p>
          <a:p>
            <a:endParaRPr lang="da-DK" sz="1600"/>
          </a:p>
          <a:p>
            <a:endParaRPr lang="da-DK" sz="1600">
              <a:ea typeface="Open Sans"/>
              <a:cs typeface="Open Sans"/>
            </a:endParaRPr>
          </a:p>
          <a:p>
            <a:endParaRPr lang="da-DK"/>
          </a:p>
          <a:p>
            <a:endParaRPr lang="da-DK"/>
          </a:p>
          <a:p>
            <a:endParaRPr lang="da-DK">
              <a:ea typeface="Open Sans"/>
              <a:cs typeface="Open Sans"/>
            </a:endParaRPr>
          </a:p>
          <a:p>
            <a:endParaRPr lang="da-DK"/>
          </a:p>
        </p:txBody>
      </p:sp>
    </p:spTree>
    <p:extLst>
      <p:ext uri="{BB962C8B-B14F-4D97-AF65-F5344CB8AC3E}">
        <p14:creationId xmlns:p14="http://schemas.microsoft.com/office/powerpoint/2010/main" val="170733648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tekst 9">
            <a:extLst>
              <a:ext uri="{FF2B5EF4-FFF2-40B4-BE49-F238E27FC236}">
                <a16:creationId xmlns:a16="http://schemas.microsoft.com/office/drawing/2014/main" id="{8C22BD74-23B2-EA1F-C0AB-36B6CE584F87}"/>
              </a:ext>
            </a:extLst>
          </p:cNvPr>
          <p:cNvSpPr>
            <a:spLocks noGrp="1"/>
          </p:cNvSpPr>
          <p:nvPr>
            <p:ph type="body" sz="quarter" idx="16"/>
          </p:nvPr>
        </p:nvSpPr>
        <p:spPr/>
        <p:txBody>
          <a:bodyPr/>
          <a:lstStyle/>
          <a:p>
            <a:endParaRPr lang="da-DK"/>
          </a:p>
        </p:txBody>
      </p:sp>
      <p:sp>
        <p:nvSpPr>
          <p:cNvPr id="7" name="Pladsholder til tekst 6">
            <a:extLst>
              <a:ext uri="{FF2B5EF4-FFF2-40B4-BE49-F238E27FC236}">
                <a16:creationId xmlns:a16="http://schemas.microsoft.com/office/drawing/2014/main" id="{08690E20-8A59-6A51-00ED-FF13790BB559}"/>
              </a:ext>
            </a:extLst>
          </p:cNvPr>
          <p:cNvSpPr>
            <a:spLocks noGrp="1"/>
          </p:cNvSpPr>
          <p:nvPr>
            <p:ph type="body" sz="quarter" idx="13"/>
          </p:nvPr>
        </p:nvSpPr>
        <p:spPr>
          <a:xfrm rot="-180000">
            <a:off x="455664" y="647662"/>
            <a:ext cx="1026606" cy="696116"/>
          </a:xfrm>
        </p:spPr>
        <p:txBody>
          <a:bodyPr/>
          <a:lstStyle/>
          <a:p>
            <a:endParaRPr lang="da-DK"/>
          </a:p>
        </p:txBody>
      </p:sp>
      <p:sp>
        <p:nvSpPr>
          <p:cNvPr id="6" name="Pladsholder til indhold 5">
            <a:extLst>
              <a:ext uri="{FF2B5EF4-FFF2-40B4-BE49-F238E27FC236}">
                <a16:creationId xmlns:a16="http://schemas.microsoft.com/office/drawing/2014/main" id="{53E0CDF8-00BC-8C72-68A9-9AB7693FD560}"/>
              </a:ext>
            </a:extLst>
          </p:cNvPr>
          <p:cNvSpPr>
            <a:spLocks noGrp="1"/>
          </p:cNvSpPr>
          <p:nvPr>
            <p:ph idx="1"/>
          </p:nvPr>
        </p:nvSpPr>
        <p:spPr>
          <a:xfrm>
            <a:off x="4415078" y="1325487"/>
            <a:ext cx="7016858" cy="5228340"/>
          </a:xfrm>
        </p:spPr>
        <p:txBody>
          <a:bodyPr/>
          <a:lstStyle/>
          <a:p>
            <a:pPr marL="0" indent="0">
              <a:buNone/>
            </a:pPr>
            <a:endParaRPr lang="da-DK" sz="2400" b="1">
              <a:solidFill>
                <a:schemeClr val="tx1"/>
              </a:solidFill>
              <a:latin typeface="+mj-lt"/>
              <a:ea typeface="Open Sans"/>
              <a:cs typeface="Calibri" panose="020F0502020204030204" pitchFamily="34" charset="0"/>
            </a:endParaRPr>
          </a:p>
          <a:p>
            <a:pPr marL="0" indent="0">
              <a:buNone/>
            </a:pPr>
            <a:r>
              <a:rPr lang="da-DK" sz="2000">
                <a:solidFill>
                  <a:schemeClr val="tx1"/>
                </a:solidFill>
                <a:ea typeface="Open Sans"/>
                <a:cs typeface="Calibri" panose="020F0502020204030204" pitchFamily="34" charset="0"/>
              </a:rPr>
              <a:t>Inddragelse af barnets perspektiv er vigtigt for:</a:t>
            </a:r>
          </a:p>
          <a:p>
            <a:pPr marL="285750" indent="-285750"/>
            <a:r>
              <a:rPr lang="da-DK" sz="2000" b="1">
                <a:solidFill>
                  <a:schemeClr val="tx1"/>
                </a:solidFill>
                <a:ea typeface="Open Sans"/>
                <a:cs typeface="Calibri" panose="020F0502020204030204" pitchFamily="34" charset="0"/>
              </a:rPr>
              <a:t>Den tidlige opsporing</a:t>
            </a:r>
          </a:p>
          <a:p>
            <a:pPr marL="285750" indent="-285750"/>
            <a:r>
              <a:rPr lang="da-DK" sz="2000" b="1">
                <a:solidFill>
                  <a:schemeClr val="tx1"/>
                </a:solidFill>
                <a:ea typeface="Open Sans"/>
                <a:cs typeface="Calibri" panose="020F0502020204030204" pitchFamily="34" charset="0"/>
              </a:rPr>
              <a:t>Den grundige afdækning</a:t>
            </a:r>
          </a:p>
          <a:p>
            <a:pPr marL="285750" indent="-285750"/>
            <a:r>
              <a:rPr lang="da-DK" sz="2000" b="1">
                <a:solidFill>
                  <a:schemeClr val="tx1"/>
                </a:solidFill>
                <a:ea typeface="Open Sans"/>
                <a:cs typeface="Calibri" panose="020F0502020204030204" pitchFamily="34" charset="0"/>
              </a:rPr>
              <a:t>At sikre faglig og social trivsel i fraværsperioder</a:t>
            </a:r>
            <a:endParaRPr lang="da-DK" sz="2000" b="1">
              <a:solidFill>
                <a:schemeClr val="tx1"/>
              </a:solidFill>
              <a:ea typeface="Open Sans"/>
              <a:cs typeface="Open Sans"/>
            </a:endParaRPr>
          </a:p>
          <a:p>
            <a:pPr marL="285750" indent="-285750"/>
            <a:r>
              <a:rPr lang="da-DK" sz="2000" b="1">
                <a:solidFill>
                  <a:schemeClr val="tx1"/>
                </a:solidFill>
                <a:ea typeface="Open Sans"/>
                <a:cs typeface="Calibri" panose="020F0502020204030204" pitchFamily="34" charset="0"/>
              </a:rPr>
              <a:t>At lave en bæredygtig plan</a:t>
            </a:r>
          </a:p>
        </p:txBody>
      </p:sp>
      <p:sp>
        <p:nvSpPr>
          <p:cNvPr id="8" name="Pladsholder til tekst 7">
            <a:extLst>
              <a:ext uri="{FF2B5EF4-FFF2-40B4-BE49-F238E27FC236}">
                <a16:creationId xmlns:a16="http://schemas.microsoft.com/office/drawing/2014/main" id="{A93BB3F9-8D37-1952-F51E-3C6E3EB0B1E6}"/>
              </a:ext>
            </a:extLst>
          </p:cNvPr>
          <p:cNvSpPr>
            <a:spLocks noGrp="1"/>
          </p:cNvSpPr>
          <p:nvPr>
            <p:ph type="body" sz="quarter" idx="14"/>
          </p:nvPr>
        </p:nvSpPr>
        <p:spPr>
          <a:xfrm>
            <a:off x="575007" y="638292"/>
            <a:ext cx="4532320" cy="611864"/>
          </a:xfrm>
        </p:spPr>
        <p:txBody>
          <a:bodyPr/>
          <a:lstStyle/>
          <a:p>
            <a:r>
              <a:rPr lang="da-DK"/>
              <a:t>Tal med børnene</a:t>
            </a:r>
          </a:p>
        </p:txBody>
      </p:sp>
      <p:sp>
        <p:nvSpPr>
          <p:cNvPr id="3" name="Tekstfelt 2">
            <a:extLst>
              <a:ext uri="{FF2B5EF4-FFF2-40B4-BE49-F238E27FC236}">
                <a16:creationId xmlns:a16="http://schemas.microsoft.com/office/drawing/2014/main" id="{1B5E4B91-B74C-1594-8240-75579FBDB6AC}"/>
              </a:ext>
            </a:extLst>
          </p:cNvPr>
          <p:cNvSpPr txBox="1"/>
          <p:nvPr/>
        </p:nvSpPr>
        <p:spPr>
          <a:xfrm>
            <a:off x="438150" y="1370166"/>
            <a:ext cx="4161985" cy="671915"/>
          </a:xfrm>
          <a:prstGeom prst="rect">
            <a:avLst/>
          </a:prstGeom>
          <a:noFill/>
        </p:spPr>
        <p:txBody>
          <a:bodyPr wrap="square">
            <a:spAutoFit/>
          </a:bodyPr>
          <a:lstStyle/>
          <a:p>
            <a:pPr marL="0" lvl="0" indent="0">
              <a:lnSpc>
                <a:spcPct val="107000"/>
              </a:lnSpc>
              <a:buNone/>
            </a:pPr>
            <a:r>
              <a:rPr lang="en-US" sz="1800" b="1">
                <a:latin typeface="Calibri" panose="020F0502020204030204" pitchFamily="34" charset="0"/>
                <a:ea typeface="Calibri" panose="020F0502020204030204" pitchFamily="34" charset="0"/>
                <a:cs typeface="Arial" panose="020B0604020202020204" pitchFamily="34" charset="0"/>
              </a:rPr>
              <a:t>SET MED BØRN OG FORÆLDRES PERSPEKTIV</a:t>
            </a:r>
          </a:p>
        </p:txBody>
      </p:sp>
      <p:pic>
        <p:nvPicPr>
          <p:cNvPr id="4" name="Graphic 5">
            <a:extLst>
              <a:ext uri="{FF2B5EF4-FFF2-40B4-BE49-F238E27FC236}">
                <a16:creationId xmlns:a16="http://schemas.microsoft.com/office/drawing/2014/main" id="{6376259C-9ED4-B6B6-BE5E-093B9918A5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792" y="2794730"/>
            <a:ext cx="2726377" cy="2409361"/>
          </a:xfrm>
          <a:prstGeom prst="rect">
            <a:avLst/>
          </a:prstGeom>
        </p:spPr>
      </p:pic>
    </p:spTree>
    <p:extLst>
      <p:ext uri="{BB962C8B-B14F-4D97-AF65-F5344CB8AC3E}">
        <p14:creationId xmlns:p14="http://schemas.microsoft.com/office/powerpoint/2010/main" val="796729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kstfelt 30">
            <a:extLst>
              <a:ext uri="{FF2B5EF4-FFF2-40B4-BE49-F238E27FC236}">
                <a16:creationId xmlns:a16="http://schemas.microsoft.com/office/drawing/2014/main" id="{066B0F37-4E8F-C9DC-8719-6909F578270E}"/>
              </a:ext>
            </a:extLst>
          </p:cNvPr>
          <p:cNvSpPr txBox="1"/>
          <p:nvPr/>
        </p:nvSpPr>
        <p:spPr>
          <a:xfrm>
            <a:off x="5211693" y="2542349"/>
            <a:ext cx="872195" cy="373148"/>
          </a:xfrm>
          <a:prstGeom prst="rect">
            <a:avLst/>
          </a:prstGeom>
          <a:noFill/>
        </p:spPr>
        <p:txBody>
          <a:bodyPr wrap="none" lIns="0" tIns="0" rIns="0" bIns="0" rtlCol="0">
            <a:noAutofit/>
          </a:bodyPr>
          <a:lstStyle/>
          <a:p>
            <a:pPr algn="l">
              <a:lnSpc>
                <a:spcPct val="110000"/>
              </a:lnSpc>
              <a:spcBef>
                <a:spcPts val="1200"/>
              </a:spcBef>
              <a:buSzPct val="80000"/>
            </a:pPr>
            <a:r>
              <a:rPr lang="da-DK" sz="1600">
                <a:solidFill>
                  <a:schemeClr val="accent2"/>
                </a:solidFill>
                <a:latin typeface="ImaginaryFriendBBW00-Bold" panose="02000806000000020004" pitchFamily="2" charset="0"/>
              </a:rPr>
              <a:t>Fase</a:t>
            </a:r>
          </a:p>
        </p:txBody>
      </p:sp>
      <p:sp>
        <p:nvSpPr>
          <p:cNvPr id="32" name="Tekstfelt 31">
            <a:extLst>
              <a:ext uri="{FF2B5EF4-FFF2-40B4-BE49-F238E27FC236}">
                <a16:creationId xmlns:a16="http://schemas.microsoft.com/office/drawing/2014/main" id="{B384F7E9-EE62-FF0F-BCDE-5F8AB4EAD1E4}"/>
              </a:ext>
            </a:extLst>
          </p:cNvPr>
          <p:cNvSpPr txBox="1"/>
          <p:nvPr/>
        </p:nvSpPr>
        <p:spPr>
          <a:xfrm>
            <a:off x="5211693" y="4055165"/>
            <a:ext cx="872195" cy="373148"/>
          </a:xfrm>
          <a:prstGeom prst="rect">
            <a:avLst/>
          </a:prstGeom>
          <a:noFill/>
        </p:spPr>
        <p:txBody>
          <a:bodyPr wrap="none" lIns="0" tIns="0" rIns="0" bIns="0" rtlCol="0">
            <a:noAutofit/>
          </a:bodyPr>
          <a:lstStyle/>
          <a:p>
            <a:pPr algn="l">
              <a:lnSpc>
                <a:spcPct val="110000"/>
              </a:lnSpc>
              <a:spcBef>
                <a:spcPts val="1200"/>
              </a:spcBef>
              <a:buSzPct val="80000"/>
            </a:pPr>
            <a:r>
              <a:rPr lang="da-DK" sz="1600">
                <a:solidFill>
                  <a:schemeClr val="accent2"/>
                </a:solidFill>
                <a:latin typeface="ImaginaryFriendBBW00-Bold" panose="02000806000000020004" pitchFamily="2" charset="0"/>
              </a:rPr>
              <a:t>Fase</a:t>
            </a:r>
          </a:p>
        </p:txBody>
      </p:sp>
      <p:sp>
        <p:nvSpPr>
          <p:cNvPr id="25" name="Pladsholder til tekst 24">
            <a:extLst>
              <a:ext uri="{FF2B5EF4-FFF2-40B4-BE49-F238E27FC236}">
                <a16:creationId xmlns:a16="http://schemas.microsoft.com/office/drawing/2014/main" id="{2EEE24F6-D8EF-6B52-4C40-A0058B6E7FC5}"/>
              </a:ext>
            </a:extLst>
          </p:cNvPr>
          <p:cNvSpPr>
            <a:spLocks noGrp="1"/>
          </p:cNvSpPr>
          <p:nvPr>
            <p:ph type="body" sz="quarter" idx="15"/>
          </p:nvPr>
        </p:nvSpPr>
        <p:spPr/>
        <p:txBody>
          <a:bodyPr/>
          <a:lstStyle/>
          <a:p>
            <a:endParaRPr lang="da-DK"/>
          </a:p>
        </p:txBody>
      </p:sp>
      <p:sp>
        <p:nvSpPr>
          <p:cNvPr id="5" name="Pladsholder til slidenummer 4">
            <a:extLst>
              <a:ext uri="{FF2B5EF4-FFF2-40B4-BE49-F238E27FC236}">
                <a16:creationId xmlns:a16="http://schemas.microsoft.com/office/drawing/2014/main" id="{01B0195C-6E10-C81A-2233-FF72876C18E4}"/>
              </a:ext>
            </a:extLst>
          </p:cNvPr>
          <p:cNvSpPr>
            <a:spLocks noGrp="1"/>
          </p:cNvSpPr>
          <p:nvPr>
            <p:ph type="sldNum" sz="quarter" idx="12"/>
          </p:nvPr>
        </p:nvSpPr>
        <p:spPr/>
        <p:txBody>
          <a:bodyPr/>
          <a:lstStyle/>
          <a:p>
            <a:fld id="{A23C0BB7-6BAB-41B9-B847-BE177CEDBC97}" type="slidenum">
              <a:rPr lang="en-GB" smtClean="0"/>
              <a:t>11</a:t>
            </a:fld>
            <a:endParaRPr lang="en-GB"/>
          </a:p>
        </p:txBody>
      </p:sp>
      <p:sp>
        <p:nvSpPr>
          <p:cNvPr id="6" name="Pladsholder til tekst 5">
            <a:extLst>
              <a:ext uri="{FF2B5EF4-FFF2-40B4-BE49-F238E27FC236}">
                <a16:creationId xmlns:a16="http://schemas.microsoft.com/office/drawing/2014/main" id="{AE457BFD-85C5-AEA2-ECEE-0AC0A55999FE}"/>
              </a:ext>
            </a:extLst>
          </p:cNvPr>
          <p:cNvSpPr>
            <a:spLocks noGrp="1"/>
          </p:cNvSpPr>
          <p:nvPr>
            <p:ph type="body" sz="quarter" idx="14"/>
          </p:nvPr>
        </p:nvSpPr>
        <p:spPr>
          <a:xfrm>
            <a:off x="348698" y="1440081"/>
            <a:ext cx="3083666" cy="3715901"/>
          </a:xfrm>
        </p:spPr>
        <p:txBody>
          <a:bodyPr vert="horz" lIns="0" tIns="0" rIns="0" bIns="0" rtlCol="0" anchor="t">
            <a:noAutofit/>
          </a:bodyPr>
          <a:lstStyle/>
          <a:p>
            <a:pPr marL="0" indent="0">
              <a:buNone/>
            </a:pPr>
            <a:r>
              <a:rPr lang="da-DK" sz="1600">
                <a:solidFill>
                  <a:srgbClr val="000000"/>
                </a:solidFill>
              </a:rPr>
              <a:t>”Find jeres </a:t>
            </a:r>
            <a:r>
              <a:rPr lang="da-DK">
                <a:solidFill>
                  <a:srgbClr val="000000"/>
                </a:solidFill>
              </a:rPr>
              <a:t>fokus</a:t>
            </a:r>
            <a:r>
              <a:rPr lang="da-DK" sz="1600">
                <a:solidFill>
                  <a:srgbClr val="000000"/>
                </a:solidFill>
              </a:rPr>
              <a:t>” er en proces som hjælper jer med at</a:t>
            </a:r>
            <a:r>
              <a:rPr lang="da-DK">
                <a:solidFill>
                  <a:srgbClr val="000000"/>
                </a:solidFill>
              </a:rPr>
              <a:t>:</a:t>
            </a:r>
            <a:endParaRPr lang="da-DK" sz="1600">
              <a:solidFill>
                <a:srgbClr val="000000"/>
              </a:solidFill>
            </a:endParaRPr>
          </a:p>
          <a:p>
            <a:pPr marL="143510" indent="-143510">
              <a:buBlip>
                <a:blip r:embed="rId3">
                  <a:extLst>
                    <a:ext uri="{96DAC541-7B7A-43D3-8B79-37D633B846F1}">
                      <asvg:svgBlip xmlns:asvg="http://schemas.microsoft.com/office/drawing/2016/SVG/main" r:embed="rId4"/>
                    </a:ext>
                  </a:extLst>
                </a:blip>
              </a:buBlip>
            </a:pPr>
            <a:r>
              <a:rPr lang="da-DK">
                <a:solidFill>
                  <a:srgbClr val="000000"/>
                </a:solidFill>
              </a:rPr>
              <a:t> Få et hurtigt overblik over temaer med betydning for skolefravær</a:t>
            </a:r>
            <a:endParaRPr lang="da-DK">
              <a:solidFill>
                <a:srgbClr val="000000"/>
              </a:solidFill>
              <a:ea typeface="Open Sans"/>
              <a:cs typeface="Open Sans"/>
            </a:endParaRPr>
          </a:p>
          <a:p>
            <a:pPr marL="143510" indent="-143510">
              <a:buBlip>
                <a:blip r:embed="rId3">
                  <a:extLst>
                    <a:ext uri="{96DAC541-7B7A-43D3-8B79-37D633B846F1}">
                      <asvg:svgBlip xmlns:asvg="http://schemas.microsoft.com/office/drawing/2016/SVG/main" r:embed="rId4"/>
                    </a:ext>
                  </a:extLst>
                </a:blip>
              </a:buBlip>
            </a:pPr>
            <a:r>
              <a:rPr lang="da-DK">
                <a:solidFill>
                  <a:srgbClr val="000000"/>
                </a:solidFill>
              </a:rPr>
              <a:t> </a:t>
            </a:r>
            <a:r>
              <a:rPr lang="da-DK" sz="1600">
                <a:solidFill>
                  <a:srgbClr val="000000"/>
                </a:solidFill>
              </a:rPr>
              <a:t>Finde og konkretisere de </a:t>
            </a:r>
            <a:r>
              <a:rPr lang="da-DK">
                <a:solidFill>
                  <a:srgbClr val="000000"/>
                </a:solidFill>
              </a:rPr>
              <a:t>fokusområder, der giver mening på jeres skole</a:t>
            </a:r>
            <a:endParaRPr lang="da-DK">
              <a:solidFill>
                <a:srgbClr val="000000"/>
              </a:solidFill>
              <a:ea typeface="Open Sans"/>
              <a:cs typeface="Open Sans"/>
            </a:endParaRPr>
          </a:p>
          <a:p>
            <a:pPr marL="143510" indent="-143510">
              <a:buBlip>
                <a:blip r:embed="rId3">
                  <a:extLst>
                    <a:ext uri="{96DAC541-7B7A-43D3-8B79-37D633B846F1}">
                      <asvg:svgBlip xmlns:asvg="http://schemas.microsoft.com/office/drawing/2016/SVG/main" r:embed="rId4"/>
                    </a:ext>
                  </a:extLst>
                </a:blip>
              </a:buBlip>
            </a:pPr>
            <a:r>
              <a:rPr lang="da-DK">
                <a:solidFill>
                  <a:srgbClr val="000000"/>
                </a:solidFill>
              </a:rPr>
              <a:t> </a:t>
            </a:r>
            <a:r>
              <a:rPr lang="da-DK" sz="1600">
                <a:solidFill>
                  <a:srgbClr val="000000"/>
                </a:solidFill>
              </a:rPr>
              <a:t>Skrive aftaler ned om hvem der gør hvad</a:t>
            </a:r>
            <a:r>
              <a:rPr lang="da-DK">
                <a:solidFill>
                  <a:srgbClr val="000000"/>
                </a:solidFill>
              </a:rPr>
              <a:t>, for at beslutningerne bliver til praksis på skolen</a:t>
            </a:r>
            <a:endParaRPr lang="da-DK" sz="1600">
              <a:solidFill>
                <a:srgbClr val="000000"/>
              </a:solidFill>
              <a:ea typeface="Open Sans"/>
              <a:cs typeface="Open Sans"/>
            </a:endParaRPr>
          </a:p>
          <a:p>
            <a:pPr marL="0" indent="0">
              <a:buNone/>
            </a:pPr>
            <a:endParaRPr lang="da-DK">
              <a:solidFill>
                <a:srgbClr val="000000"/>
              </a:solidFill>
              <a:ea typeface="Open Sans"/>
              <a:cs typeface="Open Sans"/>
            </a:endParaRPr>
          </a:p>
        </p:txBody>
      </p:sp>
      <p:sp>
        <p:nvSpPr>
          <p:cNvPr id="26" name="Pladsholder til tekst 25">
            <a:extLst>
              <a:ext uri="{FF2B5EF4-FFF2-40B4-BE49-F238E27FC236}">
                <a16:creationId xmlns:a16="http://schemas.microsoft.com/office/drawing/2014/main" id="{1B353E46-2445-0BFF-9352-5E57E610B02F}"/>
              </a:ext>
            </a:extLst>
          </p:cNvPr>
          <p:cNvSpPr>
            <a:spLocks noGrp="1"/>
          </p:cNvSpPr>
          <p:nvPr>
            <p:ph type="body" sz="quarter" idx="16"/>
          </p:nvPr>
        </p:nvSpPr>
        <p:spPr/>
        <p:txBody>
          <a:bodyPr/>
          <a:lstStyle/>
          <a:p>
            <a:endParaRPr lang="da-DK"/>
          </a:p>
        </p:txBody>
      </p:sp>
      <p:sp>
        <p:nvSpPr>
          <p:cNvPr id="24" name="Pladsholder til tekst 23">
            <a:extLst>
              <a:ext uri="{FF2B5EF4-FFF2-40B4-BE49-F238E27FC236}">
                <a16:creationId xmlns:a16="http://schemas.microsoft.com/office/drawing/2014/main" id="{707C8898-6DC1-BABD-9A73-D27E3F7701FD}"/>
              </a:ext>
            </a:extLst>
          </p:cNvPr>
          <p:cNvSpPr>
            <a:spLocks noGrp="1"/>
          </p:cNvSpPr>
          <p:nvPr>
            <p:ph type="body" sz="quarter" idx="13"/>
          </p:nvPr>
        </p:nvSpPr>
        <p:spPr/>
        <p:txBody>
          <a:bodyPr/>
          <a:lstStyle/>
          <a:p>
            <a:endParaRPr lang="da-DK"/>
          </a:p>
        </p:txBody>
      </p:sp>
      <p:cxnSp>
        <p:nvCxnSpPr>
          <p:cNvPr id="15" name="Lige pilforbindelse 14">
            <a:extLst>
              <a:ext uri="{FF2B5EF4-FFF2-40B4-BE49-F238E27FC236}">
                <a16:creationId xmlns:a16="http://schemas.microsoft.com/office/drawing/2014/main" id="{26773FE5-1EB1-C672-5F2A-017127A55D00}"/>
              </a:ext>
            </a:extLst>
          </p:cNvPr>
          <p:cNvCxnSpPr>
            <a:cxnSpLocks/>
          </p:cNvCxnSpPr>
          <p:nvPr/>
        </p:nvCxnSpPr>
        <p:spPr>
          <a:xfrm>
            <a:off x="5898038" y="0"/>
            <a:ext cx="0" cy="4206240"/>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42FF6533-324D-AFC2-6314-783902A0D837}"/>
              </a:ext>
            </a:extLst>
          </p:cNvPr>
          <p:cNvSpPr/>
          <p:nvPr/>
        </p:nvSpPr>
        <p:spPr>
          <a:xfrm>
            <a:off x="5750327" y="2517224"/>
            <a:ext cx="295422" cy="305932"/>
          </a:xfrm>
          <a:custGeom>
            <a:avLst/>
            <a:gdLst>
              <a:gd name="connsiteX0" fmla="*/ 0 w 295422"/>
              <a:gd name="connsiteY0" fmla="*/ 152966 h 305932"/>
              <a:gd name="connsiteX1" fmla="*/ 147711 w 295422"/>
              <a:gd name="connsiteY1" fmla="*/ 0 h 305932"/>
              <a:gd name="connsiteX2" fmla="*/ 295422 w 295422"/>
              <a:gd name="connsiteY2" fmla="*/ 152966 h 305932"/>
              <a:gd name="connsiteX3" fmla="*/ 147711 w 295422"/>
              <a:gd name="connsiteY3" fmla="*/ 305932 h 305932"/>
              <a:gd name="connsiteX4" fmla="*/ 0 w 295422"/>
              <a:gd name="connsiteY4" fmla="*/ 152966 h 30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422" h="305932" fill="none" extrusionOk="0">
                <a:moveTo>
                  <a:pt x="0" y="152966"/>
                </a:moveTo>
                <a:cubicBezTo>
                  <a:pt x="4082" y="71896"/>
                  <a:pt x="57525" y="-10794"/>
                  <a:pt x="147711" y="0"/>
                </a:cubicBezTo>
                <a:cubicBezTo>
                  <a:pt x="215820" y="846"/>
                  <a:pt x="293290" y="77100"/>
                  <a:pt x="295422" y="152966"/>
                </a:cubicBezTo>
                <a:cubicBezTo>
                  <a:pt x="295448" y="229790"/>
                  <a:pt x="223128" y="308041"/>
                  <a:pt x="147711" y="305932"/>
                </a:cubicBezTo>
                <a:cubicBezTo>
                  <a:pt x="58760" y="296394"/>
                  <a:pt x="4605" y="234864"/>
                  <a:pt x="0" y="152966"/>
                </a:cubicBezTo>
                <a:close/>
              </a:path>
              <a:path w="295422" h="305932" stroke="0" extrusionOk="0">
                <a:moveTo>
                  <a:pt x="0" y="152966"/>
                </a:moveTo>
                <a:cubicBezTo>
                  <a:pt x="-1933" y="64920"/>
                  <a:pt x="75941" y="-4374"/>
                  <a:pt x="147711" y="0"/>
                </a:cubicBezTo>
                <a:cubicBezTo>
                  <a:pt x="231221" y="4094"/>
                  <a:pt x="288616" y="71658"/>
                  <a:pt x="295422" y="152966"/>
                </a:cubicBezTo>
                <a:cubicBezTo>
                  <a:pt x="287783" y="230818"/>
                  <a:pt x="231793" y="305002"/>
                  <a:pt x="147711" y="305932"/>
                </a:cubicBezTo>
                <a:cubicBezTo>
                  <a:pt x="59280" y="298790"/>
                  <a:pt x="9154" y="244384"/>
                  <a:pt x="0" y="152966"/>
                </a:cubicBezTo>
                <a:close/>
              </a:path>
            </a:pathLst>
          </a:custGeom>
          <a:solidFill>
            <a:schemeClr val="bg1"/>
          </a:solidFill>
          <a:ln>
            <a:solidFill>
              <a:schemeClr val="tx1">
                <a:lumMod val="50000"/>
                <a:lumOff val="50000"/>
              </a:schemeClr>
            </a:solidFill>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da-DK" sz="1600" b="1">
                <a:solidFill>
                  <a:schemeClr val="tx1"/>
                </a:solidFill>
                <a:latin typeface="ImaginaryFriendBBW00-Bold" panose="02000806000000020004" pitchFamily="2" charset="0"/>
              </a:rPr>
              <a:t>2</a:t>
            </a:r>
            <a:endParaRPr lang="da-DK" sz="1600" b="1" err="1">
              <a:solidFill>
                <a:schemeClr val="tx1"/>
              </a:solidFill>
              <a:latin typeface="ImaginaryFriendBBW00-Bold" panose="02000806000000020004" pitchFamily="2" charset="0"/>
            </a:endParaRPr>
          </a:p>
        </p:txBody>
      </p:sp>
      <p:sp>
        <p:nvSpPr>
          <p:cNvPr id="18" name="Ellipse 17">
            <a:extLst>
              <a:ext uri="{FF2B5EF4-FFF2-40B4-BE49-F238E27FC236}">
                <a16:creationId xmlns:a16="http://schemas.microsoft.com/office/drawing/2014/main" id="{98B277B7-3FC0-73B6-D4AF-C55936782BE5}"/>
              </a:ext>
            </a:extLst>
          </p:cNvPr>
          <p:cNvSpPr/>
          <p:nvPr/>
        </p:nvSpPr>
        <p:spPr>
          <a:xfrm>
            <a:off x="5750327" y="4037429"/>
            <a:ext cx="295422" cy="305932"/>
          </a:xfrm>
          <a:custGeom>
            <a:avLst/>
            <a:gdLst>
              <a:gd name="connsiteX0" fmla="*/ 0 w 295422"/>
              <a:gd name="connsiteY0" fmla="*/ 152966 h 305932"/>
              <a:gd name="connsiteX1" fmla="*/ 147711 w 295422"/>
              <a:gd name="connsiteY1" fmla="*/ 0 h 305932"/>
              <a:gd name="connsiteX2" fmla="*/ 295422 w 295422"/>
              <a:gd name="connsiteY2" fmla="*/ 152966 h 305932"/>
              <a:gd name="connsiteX3" fmla="*/ 147711 w 295422"/>
              <a:gd name="connsiteY3" fmla="*/ 305932 h 305932"/>
              <a:gd name="connsiteX4" fmla="*/ 0 w 295422"/>
              <a:gd name="connsiteY4" fmla="*/ 152966 h 30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422" h="305932" fill="none" extrusionOk="0">
                <a:moveTo>
                  <a:pt x="0" y="152966"/>
                </a:moveTo>
                <a:cubicBezTo>
                  <a:pt x="4082" y="71896"/>
                  <a:pt x="57525" y="-10794"/>
                  <a:pt x="147711" y="0"/>
                </a:cubicBezTo>
                <a:cubicBezTo>
                  <a:pt x="215820" y="846"/>
                  <a:pt x="293290" y="77100"/>
                  <a:pt x="295422" y="152966"/>
                </a:cubicBezTo>
                <a:cubicBezTo>
                  <a:pt x="295448" y="229790"/>
                  <a:pt x="223128" y="308041"/>
                  <a:pt x="147711" y="305932"/>
                </a:cubicBezTo>
                <a:cubicBezTo>
                  <a:pt x="58760" y="296394"/>
                  <a:pt x="4605" y="234864"/>
                  <a:pt x="0" y="152966"/>
                </a:cubicBezTo>
                <a:close/>
              </a:path>
              <a:path w="295422" h="305932" stroke="0" extrusionOk="0">
                <a:moveTo>
                  <a:pt x="0" y="152966"/>
                </a:moveTo>
                <a:cubicBezTo>
                  <a:pt x="-1933" y="64920"/>
                  <a:pt x="75941" y="-4374"/>
                  <a:pt x="147711" y="0"/>
                </a:cubicBezTo>
                <a:cubicBezTo>
                  <a:pt x="231221" y="4094"/>
                  <a:pt x="288616" y="71658"/>
                  <a:pt x="295422" y="152966"/>
                </a:cubicBezTo>
                <a:cubicBezTo>
                  <a:pt x="287783" y="230818"/>
                  <a:pt x="231793" y="305002"/>
                  <a:pt x="147711" y="305932"/>
                </a:cubicBezTo>
                <a:cubicBezTo>
                  <a:pt x="59280" y="298790"/>
                  <a:pt x="9154" y="244384"/>
                  <a:pt x="0" y="152966"/>
                </a:cubicBezTo>
                <a:close/>
              </a:path>
            </a:pathLst>
          </a:custGeom>
          <a:solidFill>
            <a:schemeClr val="bg1"/>
          </a:solidFill>
          <a:ln>
            <a:solidFill>
              <a:schemeClr val="tx1">
                <a:lumMod val="50000"/>
                <a:lumOff val="50000"/>
              </a:schemeClr>
            </a:solidFill>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da-DK" sz="1600" b="1">
                <a:solidFill>
                  <a:schemeClr val="tx1"/>
                </a:solidFill>
                <a:latin typeface="ImaginaryFriendBBW00-Bold" panose="02000806000000020004" pitchFamily="2" charset="0"/>
              </a:rPr>
              <a:t>3</a:t>
            </a:r>
            <a:endParaRPr lang="da-DK" sz="1600" b="1" err="1">
              <a:solidFill>
                <a:schemeClr val="tx1"/>
              </a:solidFill>
              <a:latin typeface="ImaginaryFriendBBW00-Bold" panose="02000806000000020004" pitchFamily="2" charset="0"/>
            </a:endParaRPr>
          </a:p>
        </p:txBody>
      </p:sp>
      <p:sp>
        <p:nvSpPr>
          <p:cNvPr id="22" name="Tekstfelt 21">
            <a:extLst>
              <a:ext uri="{FF2B5EF4-FFF2-40B4-BE49-F238E27FC236}">
                <a16:creationId xmlns:a16="http://schemas.microsoft.com/office/drawing/2014/main" id="{C7F09659-240D-15E2-C6E1-33A1C1F419C5}"/>
              </a:ext>
            </a:extLst>
          </p:cNvPr>
          <p:cNvSpPr txBox="1"/>
          <p:nvPr/>
        </p:nvSpPr>
        <p:spPr>
          <a:xfrm>
            <a:off x="5211693" y="978043"/>
            <a:ext cx="872195" cy="373148"/>
          </a:xfrm>
          <a:prstGeom prst="rect">
            <a:avLst/>
          </a:prstGeom>
          <a:noFill/>
        </p:spPr>
        <p:txBody>
          <a:bodyPr wrap="none" lIns="0" tIns="0" rIns="0" bIns="0" rtlCol="0">
            <a:noAutofit/>
          </a:bodyPr>
          <a:lstStyle/>
          <a:p>
            <a:pPr algn="l">
              <a:lnSpc>
                <a:spcPct val="110000"/>
              </a:lnSpc>
              <a:spcBef>
                <a:spcPts val="1200"/>
              </a:spcBef>
              <a:buSzPct val="80000"/>
            </a:pPr>
            <a:r>
              <a:rPr lang="da-DK" sz="1600">
                <a:solidFill>
                  <a:schemeClr val="accent2"/>
                </a:solidFill>
                <a:latin typeface="ImaginaryFriendBBW00-Bold" panose="02000806000000020004" pitchFamily="2" charset="0"/>
              </a:rPr>
              <a:t>Fase</a:t>
            </a:r>
          </a:p>
        </p:txBody>
      </p:sp>
      <p:sp>
        <p:nvSpPr>
          <p:cNvPr id="16" name="Ellipse 15">
            <a:extLst>
              <a:ext uri="{FF2B5EF4-FFF2-40B4-BE49-F238E27FC236}">
                <a16:creationId xmlns:a16="http://schemas.microsoft.com/office/drawing/2014/main" id="{9D74F928-D263-2806-F8AF-12E908556819}"/>
              </a:ext>
            </a:extLst>
          </p:cNvPr>
          <p:cNvSpPr/>
          <p:nvPr/>
        </p:nvSpPr>
        <p:spPr>
          <a:xfrm>
            <a:off x="5750327" y="947563"/>
            <a:ext cx="295422" cy="305932"/>
          </a:xfrm>
          <a:custGeom>
            <a:avLst/>
            <a:gdLst>
              <a:gd name="connsiteX0" fmla="*/ 0 w 295422"/>
              <a:gd name="connsiteY0" fmla="*/ 152966 h 305932"/>
              <a:gd name="connsiteX1" fmla="*/ 147711 w 295422"/>
              <a:gd name="connsiteY1" fmla="*/ 0 h 305932"/>
              <a:gd name="connsiteX2" fmla="*/ 295422 w 295422"/>
              <a:gd name="connsiteY2" fmla="*/ 152966 h 305932"/>
              <a:gd name="connsiteX3" fmla="*/ 147711 w 295422"/>
              <a:gd name="connsiteY3" fmla="*/ 305932 h 305932"/>
              <a:gd name="connsiteX4" fmla="*/ 0 w 295422"/>
              <a:gd name="connsiteY4" fmla="*/ 152966 h 30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422" h="305932" fill="none" extrusionOk="0">
                <a:moveTo>
                  <a:pt x="0" y="152966"/>
                </a:moveTo>
                <a:cubicBezTo>
                  <a:pt x="4082" y="71896"/>
                  <a:pt x="57525" y="-10794"/>
                  <a:pt x="147711" y="0"/>
                </a:cubicBezTo>
                <a:cubicBezTo>
                  <a:pt x="215820" y="846"/>
                  <a:pt x="293290" y="77100"/>
                  <a:pt x="295422" y="152966"/>
                </a:cubicBezTo>
                <a:cubicBezTo>
                  <a:pt x="295448" y="229790"/>
                  <a:pt x="223128" y="308041"/>
                  <a:pt x="147711" y="305932"/>
                </a:cubicBezTo>
                <a:cubicBezTo>
                  <a:pt x="58760" y="296394"/>
                  <a:pt x="4605" y="234864"/>
                  <a:pt x="0" y="152966"/>
                </a:cubicBezTo>
                <a:close/>
              </a:path>
              <a:path w="295422" h="305932" stroke="0" extrusionOk="0">
                <a:moveTo>
                  <a:pt x="0" y="152966"/>
                </a:moveTo>
                <a:cubicBezTo>
                  <a:pt x="-1933" y="64920"/>
                  <a:pt x="75941" y="-4374"/>
                  <a:pt x="147711" y="0"/>
                </a:cubicBezTo>
                <a:cubicBezTo>
                  <a:pt x="231221" y="4094"/>
                  <a:pt x="288616" y="71658"/>
                  <a:pt x="295422" y="152966"/>
                </a:cubicBezTo>
                <a:cubicBezTo>
                  <a:pt x="287783" y="230818"/>
                  <a:pt x="231793" y="305002"/>
                  <a:pt x="147711" y="305932"/>
                </a:cubicBezTo>
                <a:cubicBezTo>
                  <a:pt x="59280" y="298790"/>
                  <a:pt x="9154" y="244384"/>
                  <a:pt x="0" y="152966"/>
                </a:cubicBezTo>
                <a:close/>
              </a:path>
            </a:pathLst>
          </a:custGeom>
          <a:solidFill>
            <a:schemeClr val="bg1"/>
          </a:solidFill>
          <a:ln>
            <a:solidFill>
              <a:schemeClr val="tx1">
                <a:lumMod val="50000"/>
                <a:lumOff val="50000"/>
              </a:schemeClr>
            </a:solidFill>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da-DK" sz="1600" b="1">
                <a:solidFill>
                  <a:schemeClr val="tx1"/>
                </a:solidFill>
                <a:latin typeface="ImaginaryFriendBBW00-Bold" panose="02000806000000020004" pitchFamily="2" charset="0"/>
              </a:rPr>
              <a:t>1</a:t>
            </a:r>
            <a:endParaRPr lang="da-DK" sz="1600" b="1" err="1">
              <a:solidFill>
                <a:schemeClr val="tx1"/>
              </a:solidFill>
              <a:latin typeface="ImaginaryFriendBBW00-Bold" panose="02000806000000020004" pitchFamily="2" charset="0"/>
            </a:endParaRPr>
          </a:p>
        </p:txBody>
      </p:sp>
      <p:sp>
        <p:nvSpPr>
          <p:cNvPr id="19" name="Tekstfelt 18">
            <a:extLst>
              <a:ext uri="{FF2B5EF4-FFF2-40B4-BE49-F238E27FC236}">
                <a16:creationId xmlns:a16="http://schemas.microsoft.com/office/drawing/2014/main" id="{E08633E9-E471-19BF-EF09-D9E22972B70F}"/>
              </a:ext>
            </a:extLst>
          </p:cNvPr>
          <p:cNvSpPr txBox="1"/>
          <p:nvPr/>
        </p:nvSpPr>
        <p:spPr>
          <a:xfrm>
            <a:off x="6231599" y="978043"/>
            <a:ext cx="5095124" cy="1431161"/>
          </a:xfrm>
          <a:prstGeom prst="rect">
            <a:avLst/>
          </a:prstGeom>
          <a:noFill/>
        </p:spPr>
        <p:txBody>
          <a:bodyPr wrap="square" tIns="0">
            <a:spAutoFit/>
          </a:bodyPr>
          <a:lstStyle/>
          <a:p>
            <a:r>
              <a:rPr lang="da-DK">
                <a:latin typeface="ImaginaryFriendBBW00-Bold" panose="02000806000000020004" pitchFamily="2" charset="0"/>
              </a:rPr>
              <a:t>Vurder</a:t>
            </a:r>
          </a:p>
          <a:p>
            <a:r>
              <a:rPr lang="da-DK" sz="1200"/>
              <a:t>Hver deltager giver en rating fra 1-5 på en række principper fordelt på 5 tematikker, ud fra i hvor høj grad den enkelte oplever at skolen udlever og lykkes med princippet. De individuelle ratings deles i gruppen. Forskelle og ligheder i ratings begrundes, udfoldes og drøftes. </a:t>
            </a:r>
          </a:p>
          <a:p>
            <a:endParaRPr lang="da-DK" sz="1200"/>
          </a:p>
        </p:txBody>
      </p:sp>
      <p:sp>
        <p:nvSpPr>
          <p:cNvPr id="29" name="Text Placeholder 7">
            <a:extLst>
              <a:ext uri="{FF2B5EF4-FFF2-40B4-BE49-F238E27FC236}">
                <a16:creationId xmlns:a16="http://schemas.microsoft.com/office/drawing/2014/main" id="{44A221E5-0D24-DEC1-2759-775725E61AF3}"/>
              </a:ext>
            </a:extLst>
          </p:cNvPr>
          <p:cNvSpPr txBox="1">
            <a:spLocks/>
          </p:cNvSpPr>
          <p:nvPr/>
        </p:nvSpPr>
        <p:spPr>
          <a:xfrm rot="21420000">
            <a:off x="337505" y="410504"/>
            <a:ext cx="2639612" cy="576367"/>
          </a:xfrm>
          <a:prstGeom prst="rect">
            <a:avLst/>
          </a:prstGeom>
          <a:solidFill>
            <a:schemeClr val="accent2"/>
          </a:solidFill>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Tx/>
              <a:buNone/>
              <a:defRPr sz="100" kern="1200">
                <a:solidFill>
                  <a:schemeClr val="accent2">
                    <a:alpha val="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endParaRPr lang="en-GB"/>
          </a:p>
        </p:txBody>
      </p:sp>
      <p:sp>
        <p:nvSpPr>
          <p:cNvPr id="30" name="Text Placeholder 7">
            <a:extLst>
              <a:ext uri="{FF2B5EF4-FFF2-40B4-BE49-F238E27FC236}">
                <a16:creationId xmlns:a16="http://schemas.microsoft.com/office/drawing/2014/main" id="{68636F99-9C4B-ED52-4B42-7FB1210AA957}"/>
              </a:ext>
            </a:extLst>
          </p:cNvPr>
          <p:cNvSpPr txBox="1">
            <a:spLocks/>
          </p:cNvSpPr>
          <p:nvPr/>
        </p:nvSpPr>
        <p:spPr>
          <a:xfrm>
            <a:off x="461089" y="415125"/>
            <a:ext cx="2514124" cy="611864"/>
          </a:xfrm>
          <a:prstGeom prst="rect">
            <a:avLst/>
          </a:prstGeom>
          <a:noFill/>
        </p:spPr>
        <p:txBody>
          <a:bodyPr vert="horz" lIns="0" tIns="0" rIns="0" bIns="0" rtlCol="0">
            <a:noAutofit/>
          </a:bodyPr>
          <a:lstStyle>
            <a:lvl1pPr marL="0" indent="0" algn="l" defTabSz="914400" rtl="0" eaLnBrk="1" latinLnBrk="0" hangingPunct="1">
              <a:lnSpc>
                <a:spcPct val="110000"/>
              </a:lnSpc>
              <a:spcBef>
                <a:spcPts val="1200"/>
              </a:spcBef>
              <a:buSzPct val="80000"/>
              <a:buFontTx/>
              <a:buNone/>
              <a:defRPr sz="4100" b="1" kern="1200">
                <a:solidFill>
                  <a:schemeClr val="bg1"/>
                </a:solidFill>
                <a:latin typeface="+mj-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bg1"/>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bg1"/>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PROCESSEN</a:t>
            </a:r>
            <a:endParaRPr lang="en-GB" sz="3200"/>
          </a:p>
        </p:txBody>
      </p:sp>
      <p:sp>
        <p:nvSpPr>
          <p:cNvPr id="34" name="Tekstfelt 33">
            <a:extLst>
              <a:ext uri="{FF2B5EF4-FFF2-40B4-BE49-F238E27FC236}">
                <a16:creationId xmlns:a16="http://schemas.microsoft.com/office/drawing/2014/main" id="{59BCAEA5-75CF-663D-5152-A0D2D6A44F56}"/>
              </a:ext>
            </a:extLst>
          </p:cNvPr>
          <p:cNvSpPr txBox="1"/>
          <p:nvPr/>
        </p:nvSpPr>
        <p:spPr>
          <a:xfrm>
            <a:off x="6231599" y="2542349"/>
            <a:ext cx="5095124" cy="988476"/>
          </a:xfrm>
          <a:prstGeom prst="rect">
            <a:avLst/>
          </a:prstGeom>
          <a:noFill/>
        </p:spPr>
        <p:txBody>
          <a:bodyPr wrap="square" tIns="0">
            <a:spAutoFit/>
          </a:bodyPr>
          <a:lstStyle/>
          <a:p>
            <a:pPr fontAlgn="base">
              <a:lnSpc>
                <a:spcPct val="115000"/>
              </a:lnSpc>
              <a:spcAft>
                <a:spcPts val="800"/>
              </a:spcAft>
            </a:pPr>
            <a:r>
              <a:rPr lang="da-DK" dirty="0">
                <a:latin typeface="ImaginaryFriendBBW00-Bold" panose="02000806000000020004" pitchFamily="2" charset="0"/>
              </a:rPr>
              <a:t>Find fokus</a:t>
            </a:r>
            <a:br>
              <a:rPr lang="da-DK" dirty="0">
                <a:latin typeface="ImaginaryFriendBBW00-Bold" panose="02000806000000020004" pitchFamily="2" charset="0"/>
              </a:rPr>
            </a:br>
            <a:r>
              <a:rPr lang="da-DK" sz="1200" dirty="0">
                <a:effectLst/>
                <a:latin typeface="Open Sans" panose="020B0606030504020204" pitchFamily="34" charset="0"/>
                <a:ea typeface="Open Sans" panose="020B0606030504020204" pitchFamily="34" charset="0"/>
                <a:cs typeface="Open Sans" panose="020B0606030504020204" pitchFamily="34" charset="0"/>
              </a:rPr>
              <a:t>Deltagerne </a:t>
            </a:r>
            <a:r>
              <a:rPr lang="da-DK" sz="1200" dirty="0">
                <a:latin typeface="Open Sans" panose="020B0606030504020204" pitchFamily="34" charset="0"/>
                <a:ea typeface="Open Sans" panose="020B0606030504020204" pitchFamily="34" charset="0"/>
                <a:cs typeface="Open Sans" panose="020B0606030504020204" pitchFamily="34" charset="0"/>
              </a:rPr>
              <a:t>kortlægger sammen skolens praksis indenfor de 5 temaer med henblik på at</a:t>
            </a:r>
            <a:r>
              <a:rPr lang="da-DK" sz="1200" dirty="0">
                <a:effectLst/>
                <a:latin typeface="Open Sans" panose="020B0606030504020204" pitchFamily="34" charset="0"/>
                <a:ea typeface="Open Sans" panose="020B0606030504020204" pitchFamily="34" charset="0"/>
                <a:cs typeface="Open Sans" panose="020B0606030504020204" pitchFamily="34" charset="0"/>
              </a:rPr>
              <a:t> finde fokus for det fremadrettede arbejde. Her kan man finde inspiration og konkrete værktøjer på sitet.</a:t>
            </a:r>
          </a:p>
        </p:txBody>
      </p:sp>
      <p:cxnSp>
        <p:nvCxnSpPr>
          <p:cNvPr id="7" name="Lige pilforbindelse 6">
            <a:extLst>
              <a:ext uri="{FF2B5EF4-FFF2-40B4-BE49-F238E27FC236}">
                <a16:creationId xmlns:a16="http://schemas.microsoft.com/office/drawing/2014/main" id="{DC33F8D7-6A01-B20D-E8E3-24A46BBF9049}"/>
              </a:ext>
            </a:extLst>
          </p:cNvPr>
          <p:cNvCxnSpPr>
            <a:cxnSpLocks/>
            <a:stCxn id="18" idx="4"/>
          </p:cNvCxnSpPr>
          <p:nvPr/>
        </p:nvCxnSpPr>
        <p:spPr>
          <a:xfrm>
            <a:off x="5898038" y="4343361"/>
            <a:ext cx="0" cy="954063"/>
          </a:xfrm>
          <a:prstGeom prst="straightConnector1">
            <a:avLst/>
          </a:prstGeom>
          <a:ln w="9525">
            <a:gradFill>
              <a:gsLst>
                <a:gs pos="0">
                  <a:schemeClr val="tx1"/>
                </a:gs>
                <a:gs pos="100000">
                  <a:schemeClr val="tx1">
                    <a:alpha val="25000"/>
                  </a:schemeClr>
                </a:gs>
              </a:gsLst>
              <a:lin ang="5400000" scaled="1"/>
            </a:gra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Tekstfelt 2">
            <a:extLst>
              <a:ext uri="{FF2B5EF4-FFF2-40B4-BE49-F238E27FC236}">
                <a16:creationId xmlns:a16="http://schemas.microsoft.com/office/drawing/2014/main" id="{E7C60768-B500-67EF-B43F-1D31A47ABD9A}"/>
              </a:ext>
            </a:extLst>
          </p:cNvPr>
          <p:cNvSpPr txBox="1"/>
          <p:nvPr/>
        </p:nvSpPr>
        <p:spPr>
          <a:xfrm>
            <a:off x="4172941" y="271673"/>
            <a:ext cx="3450193" cy="338554"/>
          </a:xfrm>
          <a:prstGeom prst="rect">
            <a:avLst/>
          </a:prstGeom>
          <a:solidFill>
            <a:schemeClr val="bg1"/>
          </a:solidFill>
        </p:spPr>
        <p:txBody>
          <a:bodyPr wrap="square">
            <a:spAutoFit/>
          </a:bodyPr>
          <a:lstStyle/>
          <a:p>
            <a:pPr marL="0" indent="0" algn="ctr">
              <a:buNone/>
            </a:pPr>
            <a:r>
              <a:rPr lang="da-DK" sz="1600">
                <a:ea typeface="Open Sans"/>
                <a:cs typeface="Open Sans"/>
              </a:rPr>
              <a:t>Processen består af 3 faser:</a:t>
            </a:r>
          </a:p>
        </p:txBody>
      </p:sp>
      <p:sp>
        <p:nvSpPr>
          <p:cNvPr id="2" name="Tekstfelt 1">
            <a:extLst>
              <a:ext uri="{FF2B5EF4-FFF2-40B4-BE49-F238E27FC236}">
                <a16:creationId xmlns:a16="http://schemas.microsoft.com/office/drawing/2014/main" id="{439B5984-F864-0AEA-4FC3-65195745F719}"/>
              </a:ext>
            </a:extLst>
          </p:cNvPr>
          <p:cNvSpPr txBox="1"/>
          <p:nvPr/>
        </p:nvSpPr>
        <p:spPr>
          <a:xfrm>
            <a:off x="6231599" y="4053500"/>
            <a:ext cx="5095124" cy="776110"/>
          </a:xfrm>
          <a:prstGeom prst="rect">
            <a:avLst/>
          </a:prstGeom>
          <a:noFill/>
        </p:spPr>
        <p:txBody>
          <a:bodyPr wrap="square" tIns="0">
            <a:spAutoFit/>
          </a:bodyPr>
          <a:lstStyle/>
          <a:p>
            <a:pPr fontAlgn="base">
              <a:lnSpc>
                <a:spcPct val="115000"/>
              </a:lnSpc>
              <a:spcAft>
                <a:spcPts val="800"/>
              </a:spcAft>
            </a:pPr>
            <a:r>
              <a:rPr lang="da-DK" dirty="0">
                <a:latin typeface="ImaginaryFriendBBW00-Bold" panose="02000806000000020004" pitchFamily="2" charset="0"/>
              </a:rPr>
              <a:t>handleplan: fra beslutning til praksis</a:t>
            </a:r>
            <a:br>
              <a:rPr lang="da-DK" dirty="0">
                <a:latin typeface="ImaginaryFriendBBW00-Bold" panose="02000806000000020004" pitchFamily="2" charset="0"/>
              </a:rPr>
            </a:br>
            <a:r>
              <a:rPr lang="da-DK" sz="1200" dirty="0">
                <a:latin typeface="Open Sans" panose="020B0606030504020204" pitchFamily="34" charset="0"/>
                <a:ea typeface="Open Sans" panose="020B0606030504020204" pitchFamily="34" charset="0"/>
                <a:cs typeface="Open Sans" panose="020B0606030504020204" pitchFamily="34" charset="0"/>
              </a:rPr>
              <a:t>Deltagerne reflekterer over den bedste vej fra beslutning til praksis og nedskriver aftaler.</a:t>
            </a:r>
            <a:endParaRPr lang="da-DK" sz="12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205261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ladsholder til tekst 24">
            <a:extLst>
              <a:ext uri="{FF2B5EF4-FFF2-40B4-BE49-F238E27FC236}">
                <a16:creationId xmlns:a16="http://schemas.microsoft.com/office/drawing/2014/main" id="{2EEE24F6-D8EF-6B52-4C40-A0058B6E7FC5}"/>
              </a:ext>
            </a:extLst>
          </p:cNvPr>
          <p:cNvSpPr>
            <a:spLocks noGrp="1"/>
          </p:cNvSpPr>
          <p:nvPr>
            <p:ph type="body" sz="quarter" idx="15"/>
          </p:nvPr>
        </p:nvSpPr>
        <p:spPr/>
        <p:txBody>
          <a:bodyPr/>
          <a:lstStyle/>
          <a:p>
            <a:endParaRPr lang="da-DK"/>
          </a:p>
        </p:txBody>
      </p:sp>
      <p:sp>
        <p:nvSpPr>
          <p:cNvPr id="5" name="Pladsholder til slidenummer 4">
            <a:extLst>
              <a:ext uri="{FF2B5EF4-FFF2-40B4-BE49-F238E27FC236}">
                <a16:creationId xmlns:a16="http://schemas.microsoft.com/office/drawing/2014/main" id="{01B0195C-6E10-C81A-2233-FF72876C18E4}"/>
              </a:ext>
            </a:extLst>
          </p:cNvPr>
          <p:cNvSpPr>
            <a:spLocks noGrp="1"/>
          </p:cNvSpPr>
          <p:nvPr>
            <p:ph type="sldNum" sz="quarter" idx="12"/>
          </p:nvPr>
        </p:nvSpPr>
        <p:spPr/>
        <p:txBody>
          <a:bodyPr/>
          <a:lstStyle/>
          <a:p>
            <a:fld id="{A23C0BB7-6BAB-41B9-B847-BE177CEDBC97}" type="slidenum">
              <a:rPr lang="en-GB" smtClean="0"/>
              <a:t>12</a:t>
            </a:fld>
            <a:endParaRPr lang="en-GB"/>
          </a:p>
        </p:txBody>
      </p:sp>
      <p:sp>
        <p:nvSpPr>
          <p:cNvPr id="6" name="Pladsholder til tekst 5">
            <a:extLst>
              <a:ext uri="{FF2B5EF4-FFF2-40B4-BE49-F238E27FC236}">
                <a16:creationId xmlns:a16="http://schemas.microsoft.com/office/drawing/2014/main" id="{AE457BFD-85C5-AEA2-ECEE-0AC0A55999FE}"/>
              </a:ext>
            </a:extLst>
          </p:cNvPr>
          <p:cNvSpPr>
            <a:spLocks noGrp="1"/>
          </p:cNvSpPr>
          <p:nvPr>
            <p:ph type="body" sz="quarter" idx="14"/>
          </p:nvPr>
        </p:nvSpPr>
        <p:spPr>
          <a:xfrm>
            <a:off x="348698" y="1440081"/>
            <a:ext cx="3083666" cy="4148519"/>
          </a:xfrm>
        </p:spPr>
        <p:txBody>
          <a:bodyPr vert="horz" lIns="0" tIns="0" rIns="0" bIns="0" rtlCol="0" anchor="t">
            <a:noAutofit/>
          </a:bodyPr>
          <a:lstStyle/>
          <a:p>
            <a:pPr marL="0" indent="0">
              <a:buNone/>
            </a:pPr>
            <a:r>
              <a:rPr lang="da-DK">
                <a:solidFill>
                  <a:srgbClr val="000000"/>
                </a:solidFill>
              </a:rPr>
              <a:t>De 5 temaer og tilhørende principper i procesværktøjet er baseret på  den viden, der er indsamlet i Børns Vilkår.</a:t>
            </a:r>
          </a:p>
          <a:p>
            <a:pPr marL="0" indent="0">
              <a:buNone/>
            </a:pPr>
            <a:r>
              <a:rPr lang="da-DK">
                <a:solidFill>
                  <a:srgbClr val="000000"/>
                </a:solidFill>
              </a:rPr>
              <a:t>Hvert princip kan udfoldes for mere baggrund og viden om princippet. </a:t>
            </a:r>
            <a:endParaRPr lang="da-DK">
              <a:solidFill>
                <a:srgbClr val="000000"/>
              </a:solidFill>
              <a:ea typeface="Open Sans"/>
              <a:cs typeface="Open Sans"/>
            </a:endParaRPr>
          </a:p>
          <a:p>
            <a:pPr marL="0" indent="0">
              <a:buNone/>
            </a:pPr>
            <a:r>
              <a:rPr lang="da-DK">
                <a:solidFill>
                  <a:srgbClr val="000000"/>
                </a:solidFill>
              </a:rPr>
              <a:t>Samlet set giver de 5 temaer jer en ramme for at fokusere jeres videre arbejde.</a:t>
            </a:r>
          </a:p>
        </p:txBody>
      </p:sp>
      <p:sp>
        <p:nvSpPr>
          <p:cNvPr id="26" name="Pladsholder til tekst 25">
            <a:extLst>
              <a:ext uri="{FF2B5EF4-FFF2-40B4-BE49-F238E27FC236}">
                <a16:creationId xmlns:a16="http://schemas.microsoft.com/office/drawing/2014/main" id="{1B353E46-2445-0BFF-9352-5E57E610B02F}"/>
              </a:ext>
            </a:extLst>
          </p:cNvPr>
          <p:cNvSpPr>
            <a:spLocks noGrp="1"/>
          </p:cNvSpPr>
          <p:nvPr>
            <p:ph type="body" sz="quarter" idx="16"/>
          </p:nvPr>
        </p:nvSpPr>
        <p:spPr/>
        <p:txBody>
          <a:bodyPr/>
          <a:lstStyle/>
          <a:p>
            <a:endParaRPr lang="da-DK"/>
          </a:p>
        </p:txBody>
      </p:sp>
      <p:sp>
        <p:nvSpPr>
          <p:cNvPr id="24" name="Pladsholder til tekst 23">
            <a:extLst>
              <a:ext uri="{FF2B5EF4-FFF2-40B4-BE49-F238E27FC236}">
                <a16:creationId xmlns:a16="http://schemas.microsoft.com/office/drawing/2014/main" id="{707C8898-6DC1-BABD-9A73-D27E3F7701FD}"/>
              </a:ext>
            </a:extLst>
          </p:cNvPr>
          <p:cNvSpPr>
            <a:spLocks noGrp="1"/>
          </p:cNvSpPr>
          <p:nvPr>
            <p:ph type="body" sz="quarter" idx="13"/>
          </p:nvPr>
        </p:nvSpPr>
        <p:spPr/>
        <p:txBody>
          <a:bodyPr/>
          <a:lstStyle/>
          <a:p>
            <a:endParaRPr lang="da-DK"/>
          </a:p>
        </p:txBody>
      </p:sp>
      <p:sp>
        <p:nvSpPr>
          <p:cNvPr id="29" name="Text Placeholder 7">
            <a:extLst>
              <a:ext uri="{FF2B5EF4-FFF2-40B4-BE49-F238E27FC236}">
                <a16:creationId xmlns:a16="http://schemas.microsoft.com/office/drawing/2014/main" id="{44A221E5-0D24-DEC1-2759-775725E61AF3}"/>
              </a:ext>
            </a:extLst>
          </p:cNvPr>
          <p:cNvSpPr txBox="1">
            <a:spLocks/>
          </p:cNvSpPr>
          <p:nvPr/>
        </p:nvSpPr>
        <p:spPr>
          <a:xfrm rot="21420000">
            <a:off x="341258" y="405920"/>
            <a:ext cx="1736458" cy="696116"/>
          </a:xfrm>
          <a:prstGeom prst="rect">
            <a:avLst/>
          </a:prstGeom>
          <a:solidFill>
            <a:schemeClr val="accent2"/>
          </a:solidFill>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Tx/>
              <a:buNone/>
              <a:defRPr sz="100" kern="1200">
                <a:solidFill>
                  <a:schemeClr val="accent2">
                    <a:alpha val="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endParaRPr lang="en-GB"/>
          </a:p>
        </p:txBody>
      </p:sp>
      <p:sp>
        <p:nvSpPr>
          <p:cNvPr id="30" name="Text Placeholder 7">
            <a:extLst>
              <a:ext uri="{FF2B5EF4-FFF2-40B4-BE49-F238E27FC236}">
                <a16:creationId xmlns:a16="http://schemas.microsoft.com/office/drawing/2014/main" id="{68636F99-9C4B-ED52-4B42-7FB1210AA957}"/>
              </a:ext>
            </a:extLst>
          </p:cNvPr>
          <p:cNvSpPr txBox="1">
            <a:spLocks/>
          </p:cNvSpPr>
          <p:nvPr/>
        </p:nvSpPr>
        <p:spPr>
          <a:xfrm>
            <a:off x="461088" y="415125"/>
            <a:ext cx="2858887" cy="611864"/>
          </a:xfrm>
          <a:prstGeom prst="rect">
            <a:avLst/>
          </a:prstGeom>
          <a:noFill/>
        </p:spPr>
        <p:txBody>
          <a:bodyPr vert="horz" lIns="0" tIns="0" rIns="0" bIns="0" rtlCol="0">
            <a:noAutofit/>
          </a:bodyPr>
          <a:lstStyle>
            <a:lvl1pPr marL="0" indent="0" algn="l" defTabSz="914400" rtl="0" eaLnBrk="1" latinLnBrk="0" hangingPunct="1">
              <a:lnSpc>
                <a:spcPct val="110000"/>
              </a:lnSpc>
              <a:spcBef>
                <a:spcPts val="1200"/>
              </a:spcBef>
              <a:buSzPct val="80000"/>
              <a:buFontTx/>
              <a:buNone/>
              <a:defRPr sz="4100" b="1" kern="1200">
                <a:solidFill>
                  <a:schemeClr val="bg1"/>
                </a:solidFill>
                <a:latin typeface="+mj-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bg1"/>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bg1"/>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Temaer</a:t>
            </a:r>
            <a:endParaRPr lang="en-GB" sz="3200"/>
          </a:p>
        </p:txBody>
      </p:sp>
      <p:pic>
        <p:nvPicPr>
          <p:cNvPr id="2" name="Billede 2">
            <a:extLst>
              <a:ext uri="{FF2B5EF4-FFF2-40B4-BE49-F238E27FC236}">
                <a16:creationId xmlns:a16="http://schemas.microsoft.com/office/drawing/2014/main" id="{7E407550-9BBA-A85D-C241-986365E4D3CE}"/>
              </a:ext>
            </a:extLst>
          </p:cNvPr>
          <p:cNvPicPr>
            <a:picLocks noChangeAspect="1"/>
          </p:cNvPicPr>
          <p:nvPr/>
        </p:nvPicPr>
        <p:blipFill>
          <a:blip r:embed="rId3"/>
          <a:stretch>
            <a:fillRect/>
          </a:stretch>
        </p:blipFill>
        <p:spPr>
          <a:xfrm>
            <a:off x="4060722" y="826217"/>
            <a:ext cx="8126361" cy="4603339"/>
          </a:xfrm>
          <a:prstGeom prst="rect">
            <a:avLst/>
          </a:prstGeom>
        </p:spPr>
      </p:pic>
    </p:spTree>
    <p:extLst>
      <p:ext uri="{BB962C8B-B14F-4D97-AF65-F5344CB8AC3E}">
        <p14:creationId xmlns:p14="http://schemas.microsoft.com/office/powerpoint/2010/main" val="155752216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65ECDF4A-173F-940B-BCC3-B2148EB11882}"/>
              </a:ext>
            </a:extLst>
          </p:cNvPr>
          <p:cNvSpPr>
            <a:spLocks noGrp="1"/>
          </p:cNvSpPr>
          <p:nvPr>
            <p:ph type="sldNum" sz="quarter" idx="12"/>
          </p:nvPr>
        </p:nvSpPr>
        <p:spPr/>
        <p:txBody>
          <a:bodyPr/>
          <a:lstStyle/>
          <a:p>
            <a:r>
              <a:rPr lang="da-DK"/>
              <a:t>Side </a:t>
            </a:r>
            <a:fld id="{730605FF-F867-A740-A5DE-C65B9C40772E}" type="slidenum">
              <a:rPr lang="da-DK" smtClean="0"/>
              <a:pPr/>
              <a:t>13</a:t>
            </a:fld>
            <a:endParaRPr lang="da-DK"/>
          </a:p>
        </p:txBody>
      </p:sp>
      <p:pic>
        <p:nvPicPr>
          <p:cNvPr id="8" name="Onlinemedier 7" title="Børn der ikke kommer i skole">
            <a:hlinkClick r:id="" action="ppaction://media"/>
            <a:extLst>
              <a:ext uri="{FF2B5EF4-FFF2-40B4-BE49-F238E27FC236}">
                <a16:creationId xmlns:a16="http://schemas.microsoft.com/office/drawing/2014/main" id="{A7A72923-0395-4B35-CFE9-BEC90E9331F1}"/>
              </a:ext>
            </a:extLst>
          </p:cNvPr>
          <p:cNvPicPr>
            <a:picLocks noRot="1" noChangeAspect="1"/>
          </p:cNvPicPr>
          <p:nvPr>
            <a:videoFile r:link="rId1"/>
          </p:nvPr>
        </p:nvPicPr>
        <p:blipFill>
          <a:blip r:embed="rId4"/>
          <a:stretch>
            <a:fillRect/>
          </a:stretch>
        </p:blipFill>
        <p:spPr>
          <a:xfrm>
            <a:off x="12032" y="-15240"/>
            <a:ext cx="12165027" cy="6873240"/>
          </a:xfrm>
          <a:prstGeom prst="rect">
            <a:avLst/>
          </a:prstGeom>
        </p:spPr>
      </p:pic>
    </p:spTree>
    <p:extLst>
      <p:ext uri="{BB962C8B-B14F-4D97-AF65-F5344CB8AC3E}">
        <p14:creationId xmlns:p14="http://schemas.microsoft.com/office/powerpoint/2010/main" val="228199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tekst 9">
            <a:extLst>
              <a:ext uri="{FF2B5EF4-FFF2-40B4-BE49-F238E27FC236}">
                <a16:creationId xmlns:a16="http://schemas.microsoft.com/office/drawing/2014/main" id="{8C22BD74-23B2-EA1F-C0AB-36B6CE584F87}"/>
              </a:ext>
            </a:extLst>
          </p:cNvPr>
          <p:cNvSpPr>
            <a:spLocks noGrp="1"/>
          </p:cNvSpPr>
          <p:nvPr>
            <p:ph type="body" sz="quarter" idx="16"/>
          </p:nvPr>
        </p:nvSpPr>
        <p:spPr/>
        <p:txBody>
          <a:bodyPr/>
          <a:lstStyle/>
          <a:p>
            <a:endParaRPr lang="da-DK"/>
          </a:p>
        </p:txBody>
      </p:sp>
      <p:sp>
        <p:nvSpPr>
          <p:cNvPr id="7" name="Pladsholder til tekst 6">
            <a:extLst>
              <a:ext uri="{FF2B5EF4-FFF2-40B4-BE49-F238E27FC236}">
                <a16:creationId xmlns:a16="http://schemas.microsoft.com/office/drawing/2014/main" id="{08690E20-8A59-6A51-00ED-FF13790BB559}"/>
              </a:ext>
            </a:extLst>
          </p:cNvPr>
          <p:cNvSpPr>
            <a:spLocks noGrp="1"/>
          </p:cNvSpPr>
          <p:nvPr>
            <p:ph type="body" sz="quarter" idx="13"/>
          </p:nvPr>
        </p:nvSpPr>
        <p:spPr>
          <a:xfrm rot="-180000">
            <a:off x="452296" y="591642"/>
            <a:ext cx="5940666" cy="696116"/>
          </a:xfrm>
        </p:spPr>
        <p:txBody>
          <a:bodyPr/>
          <a:lstStyle/>
          <a:p>
            <a:endParaRPr lang="da-DK"/>
          </a:p>
        </p:txBody>
      </p:sp>
      <p:sp>
        <p:nvSpPr>
          <p:cNvPr id="6" name="Pladsholder til indhold 5">
            <a:extLst>
              <a:ext uri="{FF2B5EF4-FFF2-40B4-BE49-F238E27FC236}">
                <a16:creationId xmlns:a16="http://schemas.microsoft.com/office/drawing/2014/main" id="{53E0CDF8-00BC-8C72-68A9-9AB7693FD560}"/>
              </a:ext>
            </a:extLst>
          </p:cNvPr>
          <p:cNvSpPr>
            <a:spLocks noGrp="1"/>
          </p:cNvSpPr>
          <p:nvPr>
            <p:ph idx="1"/>
          </p:nvPr>
        </p:nvSpPr>
        <p:spPr>
          <a:xfrm>
            <a:off x="757403" y="2162315"/>
            <a:ext cx="10677193" cy="2533370"/>
          </a:xfrm>
        </p:spPr>
        <p:txBody>
          <a:bodyPr vert="horz" lIns="0" tIns="0" rIns="0" bIns="0" rtlCol="0" anchor="t">
            <a:noAutofit/>
          </a:bodyPr>
          <a:lstStyle/>
          <a:p>
            <a:pPr marL="287655" indent="-287655" algn="l" rtl="0" fontAlgn="base">
              <a:buFont typeface="Arial" panose="020B0604020202020204" pitchFamily="34" charset="0"/>
              <a:buChar char="•"/>
            </a:pPr>
            <a:endParaRPr lang="da-DK" sz="18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fontAlgn="base">
              <a:buBlip>
                <a:blip r:embed="rId3">
                  <a:extLst>
                    <a:ext uri="{96DAC541-7B7A-43D3-8B79-37D633B846F1}">
                      <asvg:svgBlip xmlns:asvg="http://schemas.microsoft.com/office/drawing/2016/SVG/main" r:embed="rId4"/>
                    </a:ext>
                  </a:extLst>
                </a:blip>
              </a:buBlip>
            </a:pPr>
            <a:r>
              <a:rPr lang="da-DK" sz="1800">
                <a:solidFill>
                  <a:srgbClr val="000000"/>
                </a:solidFill>
                <a:latin typeface="Open Sans"/>
                <a:ea typeface="Open Sans"/>
                <a:cs typeface="Open Sans"/>
              </a:rPr>
              <a:t> </a:t>
            </a:r>
            <a:r>
              <a:rPr lang="da-DK" sz="1800" b="0" i="0">
                <a:solidFill>
                  <a:srgbClr val="000000"/>
                </a:solidFill>
                <a:effectLst/>
                <a:latin typeface="Open Sans"/>
                <a:ea typeface="Open Sans"/>
                <a:cs typeface="Open Sans"/>
              </a:rPr>
              <a:t>Hvordan passer filmens budskab til det </a:t>
            </a:r>
            <a:r>
              <a:rPr lang="da-DK" sz="1800" b="1" i="0">
                <a:solidFill>
                  <a:srgbClr val="000000"/>
                </a:solidFill>
                <a:effectLst/>
                <a:latin typeface="Open Sans"/>
                <a:ea typeface="Open Sans"/>
                <a:cs typeface="Open Sans"/>
              </a:rPr>
              <a:t>børnesyn</a:t>
            </a:r>
            <a:r>
              <a:rPr lang="da-DK" sz="1800" b="0" i="0">
                <a:solidFill>
                  <a:srgbClr val="000000"/>
                </a:solidFill>
                <a:effectLst/>
                <a:latin typeface="Open Sans"/>
                <a:ea typeface="Open Sans"/>
                <a:cs typeface="Open Sans"/>
              </a:rPr>
              <a:t>, der er på jeres skole? </a:t>
            </a:r>
          </a:p>
          <a:p>
            <a:pPr marL="342900" indent="-342900" fontAlgn="base">
              <a:buBlip>
                <a:blip r:embed="rId3">
                  <a:extLst>
                    <a:ext uri="{96DAC541-7B7A-43D3-8B79-37D633B846F1}">
                      <asvg:svgBlip xmlns:asvg="http://schemas.microsoft.com/office/drawing/2016/SVG/main" r:embed="rId4"/>
                    </a:ext>
                  </a:extLst>
                </a:blip>
              </a:buBlip>
            </a:pPr>
            <a:r>
              <a:rPr lang="da-DK" sz="1800">
                <a:solidFill>
                  <a:srgbClr val="000000"/>
                </a:solidFill>
                <a:latin typeface="Open Sans"/>
                <a:ea typeface="Open Sans"/>
                <a:cs typeface="Open Sans"/>
              </a:rPr>
              <a:t> </a:t>
            </a:r>
            <a:r>
              <a:rPr lang="da-DK" sz="1800" b="0" i="0">
                <a:solidFill>
                  <a:srgbClr val="000000"/>
                </a:solidFill>
                <a:effectLst/>
                <a:latin typeface="Open Sans"/>
                <a:ea typeface="Open Sans"/>
                <a:cs typeface="Open Sans"/>
              </a:rPr>
              <a:t>Hvad er det mest inspirerende i filmen i forhold til jeres nuværende</a:t>
            </a:r>
            <a:r>
              <a:rPr lang="da-DK" sz="1800" b="1" i="0">
                <a:solidFill>
                  <a:srgbClr val="000000"/>
                </a:solidFill>
                <a:effectLst/>
                <a:latin typeface="Open Sans"/>
                <a:ea typeface="Open Sans"/>
                <a:cs typeface="Open Sans"/>
              </a:rPr>
              <a:t> praksis </a:t>
            </a:r>
            <a:r>
              <a:rPr lang="da-DK" sz="1800" b="0" i="0">
                <a:solidFill>
                  <a:srgbClr val="000000"/>
                </a:solidFill>
                <a:effectLst/>
                <a:latin typeface="Open Sans"/>
                <a:ea typeface="Open Sans"/>
                <a:cs typeface="Open Sans"/>
              </a:rPr>
              <a:t>i fraværsarbejdet? </a:t>
            </a:r>
          </a:p>
          <a:p>
            <a:pPr marL="342900" indent="-342900" fontAlgn="base">
              <a:buBlip>
                <a:blip r:embed="rId3">
                  <a:extLst>
                    <a:ext uri="{96DAC541-7B7A-43D3-8B79-37D633B846F1}">
                      <asvg:svgBlip xmlns:asvg="http://schemas.microsoft.com/office/drawing/2016/SVG/main" r:embed="rId4"/>
                    </a:ext>
                  </a:extLst>
                </a:blip>
              </a:buBlip>
            </a:pPr>
            <a:r>
              <a:rPr lang="da-DK" sz="1800">
                <a:solidFill>
                  <a:srgbClr val="000000"/>
                </a:solidFill>
                <a:latin typeface="Open Sans"/>
                <a:ea typeface="Open Sans"/>
                <a:cs typeface="Open Sans"/>
              </a:rPr>
              <a:t> </a:t>
            </a:r>
            <a:r>
              <a:rPr lang="da-DK" sz="1800" b="0" i="0">
                <a:solidFill>
                  <a:srgbClr val="000000"/>
                </a:solidFill>
                <a:effectLst/>
                <a:latin typeface="Open Sans"/>
                <a:ea typeface="Open Sans"/>
                <a:cs typeface="Open Sans"/>
              </a:rPr>
              <a:t>Hvad finder I mest inspirerende i den </a:t>
            </a:r>
            <a:r>
              <a:rPr lang="da-DK" sz="1800" b="1" i="0">
                <a:solidFill>
                  <a:srgbClr val="000000"/>
                </a:solidFill>
                <a:effectLst/>
                <a:latin typeface="Open Sans"/>
                <a:ea typeface="Open Sans"/>
                <a:cs typeface="Open Sans"/>
              </a:rPr>
              <a:t>fraværsforståelse</a:t>
            </a:r>
            <a:r>
              <a:rPr lang="da-DK" sz="1800" b="0" i="0">
                <a:solidFill>
                  <a:srgbClr val="000000"/>
                </a:solidFill>
                <a:effectLst/>
                <a:latin typeface="Open Sans"/>
                <a:ea typeface="Open Sans"/>
                <a:cs typeface="Open Sans"/>
              </a:rPr>
              <a:t> filmen formidler? </a:t>
            </a:r>
          </a:p>
          <a:p>
            <a:pPr marL="287655" indent="-287655"/>
            <a:endParaRPr lang="da-DK" sz="1800">
              <a:ea typeface="Open Sans"/>
              <a:cs typeface="Open Sans"/>
            </a:endParaRPr>
          </a:p>
        </p:txBody>
      </p:sp>
      <p:sp>
        <p:nvSpPr>
          <p:cNvPr id="8" name="Pladsholder til tekst 7">
            <a:extLst>
              <a:ext uri="{FF2B5EF4-FFF2-40B4-BE49-F238E27FC236}">
                <a16:creationId xmlns:a16="http://schemas.microsoft.com/office/drawing/2014/main" id="{A93BB3F9-8D37-1952-F51E-3C6E3EB0B1E6}"/>
              </a:ext>
            </a:extLst>
          </p:cNvPr>
          <p:cNvSpPr>
            <a:spLocks noGrp="1"/>
          </p:cNvSpPr>
          <p:nvPr>
            <p:ph type="body" sz="quarter" idx="14"/>
          </p:nvPr>
        </p:nvSpPr>
        <p:spPr>
          <a:xfrm>
            <a:off x="575007" y="638292"/>
            <a:ext cx="5956422" cy="611864"/>
          </a:xfrm>
        </p:spPr>
        <p:txBody>
          <a:bodyPr/>
          <a:lstStyle/>
          <a:p>
            <a:r>
              <a:rPr lang="da-DK"/>
              <a:t>Refleksionsspørgsmål</a:t>
            </a:r>
          </a:p>
        </p:txBody>
      </p:sp>
    </p:spTree>
    <p:extLst>
      <p:ext uri="{BB962C8B-B14F-4D97-AF65-F5344CB8AC3E}">
        <p14:creationId xmlns:p14="http://schemas.microsoft.com/office/powerpoint/2010/main" val="218134145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ladsholder til tekst 24">
            <a:extLst>
              <a:ext uri="{FF2B5EF4-FFF2-40B4-BE49-F238E27FC236}">
                <a16:creationId xmlns:a16="http://schemas.microsoft.com/office/drawing/2014/main" id="{2EEE24F6-D8EF-6B52-4C40-A0058B6E7FC5}"/>
              </a:ext>
            </a:extLst>
          </p:cNvPr>
          <p:cNvSpPr>
            <a:spLocks noGrp="1"/>
          </p:cNvSpPr>
          <p:nvPr>
            <p:ph type="body" sz="quarter" idx="15"/>
          </p:nvPr>
        </p:nvSpPr>
        <p:spPr/>
        <p:txBody>
          <a:bodyPr/>
          <a:lstStyle/>
          <a:p>
            <a:endParaRPr lang="da-DK"/>
          </a:p>
        </p:txBody>
      </p:sp>
      <p:sp>
        <p:nvSpPr>
          <p:cNvPr id="5" name="Pladsholder til slidenummer 4">
            <a:extLst>
              <a:ext uri="{FF2B5EF4-FFF2-40B4-BE49-F238E27FC236}">
                <a16:creationId xmlns:a16="http://schemas.microsoft.com/office/drawing/2014/main" id="{01B0195C-6E10-C81A-2233-FF72876C18E4}"/>
              </a:ext>
            </a:extLst>
          </p:cNvPr>
          <p:cNvSpPr>
            <a:spLocks noGrp="1"/>
          </p:cNvSpPr>
          <p:nvPr>
            <p:ph type="sldNum" sz="quarter" idx="12"/>
          </p:nvPr>
        </p:nvSpPr>
        <p:spPr/>
        <p:txBody>
          <a:bodyPr/>
          <a:lstStyle/>
          <a:p>
            <a:fld id="{A23C0BB7-6BAB-41B9-B847-BE177CEDBC97}" type="slidenum">
              <a:rPr lang="en-GB" smtClean="0"/>
              <a:t>15</a:t>
            </a:fld>
            <a:endParaRPr lang="en-GB"/>
          </a:p>
        </p:txBody>
      </p:sp>
      <p:sp>
        <p:nvSpPr>
          <p:cNvPr id="6" name="Pladsholder til tekst 5">
            <a:extLst>
              <a:ext uri="{FF2B5EF4-FFF2-40B4-BE49-F238E27FC236}">
                <a16:creationId xmlns:a16="http://schemas.microsoft.com/office/drawing/2014/main" id="{AE457BFD-85C5-AEA2-ECEE-0AC0A55999FE}"/>
              </a:ext>
            </a:extLst>
          </p:cNvPr>
          <p:cNvSpPr>
            <a:spLocks noGrp="1"/>
          </p:cNvSpPr>
          <p:nvPr>
            <p:ph type="body" sz="quarter" idx="14"/>
          </p:nvPr>
        </p:nvSpPr>
        <p:spPr>
          <a:xfrm>
            <a:off x="348698" y="1440081"/>
            <a:ext cx="3083666" cy="5002794"/>
          </a:xfrm>
        </p:spPr>
        <p:txBody>
          <a:bodyPr vert="horz" lIns="0" tIns="0" rIns="0" bIns="0" rtlCol="0" anchor="t">
            <a:noAutofit/>
          </a:bodyPr>
          <a:lstStyle/>
          <a:p>
            <a:pPr marL="0" indent="0" algn="l" rtl="0" fontAlgn="base">
              <a:buNone/>
            </a:pPr>
            <a:r>
              <a:rPr lang="da-DK" sz="1600" b="1" i="0">
                <a:solidFill>
                  <a:srgbClr val="000000"/>
                </a:solidFill>
                <a:effectLst/>
                <a:latin typeface="Open Sans" panose="020B0606030504020204" pitchFamily="34" charset="0"/>
              </a:rPr>
              <a:t>Formålet</a:t>
            </a:r>
            <a:r>
              <a:rPr lang="da-DK" sz="1600" b="0" i="0">
                <a:solidFill>
                  <a:srgbClr val="000000"/>
                </a:solidFill>
                <a:effectLst/>
                <a:latin typeface="Open Sans" panose="020B0606030504020204" pitchFamily="34" charset="0"/>
              </a:rPr>
              <a:t> med den individuelle vurdering er:</a:t>
            </a:r>
          </a:p>
          <a:p>
            <a:pPr algn="l" rtl="0" fontAlgn="base">
              <a:buBlip>
                <a:blip r:embed="rId3">
                  <a:extLst>
                    <a:ext uri="{96DAC541-7B7A-43D3-8B79-37D633B846F1}">
                      <asvg:svgBlip xmlns:asvg="http://schemas.microsoft.com/office/drawing/2016/SVG/main" r:embed="rId4"/>
                    </a:ext>
                  </a:extLst>
                </a:blip>
              </a:buBlip>
            </a:pPr>
            <a:r>
              <a:rPr lang="da-DK">
                <a:solidFill>
                  <a:srgbClr val="000000"/>
                </a:solidFill>
                <a:latin typeface="Open Sans" panose="020B0606030504020204" pitchFamily="34" charset="0"/>
              </a:rPr>
              <a:t> A</a:t>
            </a:r>
            <a:r>
              <a:rPr lang="da-DK" sz="1600" b="0" i="0">
                <a:solidFill>
                  <a:srgbClr val="000000"/>
                </a:solidFill>
                <a:effectLst/>
                <a:latin typeface="Open Sans" panose="020B0606030504020204" pitchFamily="34" charset="0"/>
              </a:rPr>
              <a:t>t I alle får samme overblik over indholdet i temaer og principper  </a:t>
            </a:r>
          </a:p>
          <a:p>
            <a:pPr algn="l" rtl="0" fontAlgn="base">
              <a:buBlip>
                <a:blip r:embed="rId3">
                  <a:extLst>
                    <a:ext uri="{96DAC541-7B7A-43D3-8B79-37D633B846F1}">
                      <asvg:svgBlip xmlns:asvg="http://schemas.microsoft.com/office/drawing/2016/SVG/main" r:embed="rId4"/>
                    </a:ext>
                  </a:extLst>
                </a:blip>
              </a:buBlip>
            </a:pPr>
            <a:r>
              <a:rPr lang="da-DK">
                <a:solidFill>
                  <a:srgbClr val="000000"/>
                </a:solidFill>
                <a:latin typeface="Open Sans" panose="020B0606030504020204" pitchFamily="34" charset="0"/>
              </a:rPr>
              <a:t> A</a:t>
            </a:r>
            <a:r>
              <a:rPr lang="da-DK" sz="1600" b="0" i="0">
                <a:solidFill>
                  <a:srgbClr val="000000"/>
                </a:solidFill>
                <a:effectLst/>
                <a:latin typeface="Open Sans" panose="020B0606030504020204" pitchFamily="34" charset="0"/>
              </a:rPr>
              <a:t>t jeres umiddelbare individuelle vurdering sætter turbo på refleksionen over skolens status </a:t>
            </a:r>
            <a:endParaRPr lang="da-DK" sz="1400" b="0" i="0">
              <a:solidFill>
                <a:srgbClr val="000000"/>
              </a:solidFill>
              <a:effectLst/>
              <a:latin typeface="Segoe UI" panose="020B0502040204020203" pitchFamily="34" charset="0"/>
            </a:endParaRPr>
          </a:p>
          <a:p>
            <a:pPr marL="0" indent="0" algn="l" rtl="0" fontAlgn="base">
              <a:buNone/>
            </a:pPr>
            <a:r>
              <a:rPr lang="da-DK" sz="1600" b="1" i="0">
                <a:solidFill>
                  <a:srgbClr val="000000"/>
                </a:solidFill>
                <a:effectLst/>
                <a:latin typeface="Open Sans" panose="020B0606030504020204" pitchFamily="34" charset="0"/>
              </a:rPr>
              <a:t>Formålet</a:t>
            </a:r>
            <a:r>
              <a:rPr lang="da-DK" sz="1600" b="0" i="0">
                <a:solidFill>
                  <a:srgbClr val="000000"/>
                </a:solidFill>
                <a:effectLst/>
                <a:latin typeface="Open Sans" panose="020B0606030504020204" pitchFamily="34" charset="0"/>
              </a:rPr>
              <a:t> med den fælles refleksion er at få alles viden i spil og skabe et fælles grundlag for arbejdet med at sætte retning for skolens arbejdet med at forebygge og håndtere fravær. </a:t>
            </a:r>
            <a:endParaRPr lang="da-DK" sz="1400" b="0" i="0">
              <a:solidFill>
                <a:srgbClr val="000000"/>
              </a:solidFill>
              <a:effectLst/>
              <a:latin typeface="Segoe UI" panose="020B0502040204020203" pitchFamily="34" charset="0"/>
            </a:endParaRPr>
          </a:p>
          <a:p>
            <a:pPr marL="0" indent="0">
              <a:buNone/>
            </a:pPr>
            <a:endParaRPr lang="da-DK">
              <a:solidFill>
                <a:srgbClr val="000000"/>
              </a:solidFill>
            </a:endParaRPr>
          </a:p>
        </p:txBody>
      </p:sp>
      <p:sp>
        <p:nvSpPr>
          <p:cNvPr id="26" name="Pladsholder til tekst 25">
            <a:extLst>
              <a:ext uri="{FF2B5EF4-FFF2-40B4-BE49-F238E27FC236}">
                <a16:creationId xmlns:a16="http://schemas.microsoft.com/office/drawing/2014/main" id="{1B353E46-2445-0BFF-9352-5E57E610B02F}"/>
              </a:ext>
            </a:extLst>
          </p:cNvPr>
          <p:cNvSpPr>
            <a:spLocks noGrp="1"/>
          </p:cNvSpPr>
          <p:nvPr>
            <p:ph type="body" sz="quarter" idx="16"/>
          </p:nvPr>
        </p:nvSpPr>
        <p:spPr/>
        <p:txBody>
          <a:bodyPr/>
          <a:lstStyle/>
          <a:p>
            <a:endParaRPr lang="da-DK"/>
          </a:p>
        </p:txBody>
      </p:sp>
      <p:sp>
        <p:nvSpPr>
          <p:cNvPr id="24" name="Pladsholder til tekst 23">
            <a:extLst>
              <a:ext uri="{FF2B5EF4-FFF2-40B4-BE49-F238E27FC236}">
                <a16:creationId xmlns:a16="http://schemas.microsoft.com/office/drawing/2014/main" id="{707C8898-6DC1-BABD-9A73-D27E3F7701FD}"/>
              </a:ext>
            </a:extLst>
          </p:cNvPr>
          <p:cNvSpPr>
            <a:spLocks noGrp="1"/>
          </p:cNvSpPr>
          <p:nvPr>
            <p:ph type="body" sz="quarter" idx="13"/>
          </p:nvPr>
        </p:nvSpPr>
        <p:spPr/>
        <p:txBody>
          <a:bodyPr/>
          <a:lstStyle/>
          <a:p>
            <a:endParaRPr lang="da-DK"/>
          </a:p>
        </p:txBody>
      </p:sp>
      <p:sp>
        <p:nvSpPr>
          <p:cNvPr id="29" name="Text Placeholder 7">
            <a:extLst>
              <a:ext uri="{FF2B5EF4-FFF2-40B4-BE49-F238E27FC236}">
                <a16:creationId xmlns:a16="http://schemas.microsoft.com/office/drawing/2014/main" id="{44A221E5-0D24-DEC1-2759-775725E61AF3}"/>
              </a:ext>
            </a:extLst>
          </p:cNvPr>
          <p:cNvSpPr txBox="1">
            <a:spLocks/>
          </p:cNvSpPr>
          <p:nvPr/>
        </p:nvSpPr>
        <p:spPr>
          <a:xfrm rot="21420000">
            <a:off x="341436" y="378434"/>
            <a:ext cx="1476454" cy="696116"/>
          </a:xfrm>
          <a:prstGeom prst="rect">
            <a:avLst/>
          </a:prstGeom>
          <a:solidFill>
            <a:schemeClr val="accent2"/>
          </a:solidFill>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Tx/>
              <a:buNone/>
              <a:defRPr sz="100" kern="1200">
                <a:solidFill>
                  <a:schemeClr val="accent2">
                    <a:alpha val="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endParaRPr lang="en-GB"/>
          </a:p>
        </p:txBody>
      </p:sp>
      <p:sp>
        <p:nvSpPr>
          <p:cNvPr id="30" name="Text Placeholder 7">
            <a:extLst>
              <a:ext uri="{FF2B5EF4-FFF2-40B4-BE49-F238E27FC236}">
                <a16:creationId xmlns:a16="http://schemas.microsoft.com/office/drawing/2014/main" id="{68636F99-9C4B-ED52-4B42-7FB1210AA957}"/>
              </a:ext>
            </a:extLst>
          </p:cNvPr>
          <p:cNvSpPr txBox="1">
            <a:spLocks/>
          </p:cNvSpPr>
          <p:nvPr/>
        </p:nvSpPr>
        <p:spPr>
          <a:xfrm>
            <a:off x="461088" y="415125"/>
            <a:ext cx="2858887" cy="611864"/>
          </a:xfrm>
          <a:prstGeom prst="rect">
            <a:avLst/>
          </a:prstGeom>
          <a:noFill/>
        </p:spPr>
        <p:txBody>
          <a:bodyPr vert="horz" lIns="0" tIns="0" rIns="0" bIns="0" rtlCol="0">
            <a:noAutofit/>
          </a:bodyPr>
          <a:lstStyle>
            <a:lvl1pPr marL="0" indent="0" algn="l" defTabSz="914400" rtl="0" eaLnBrk="1" latinLnBrk="0" hangingPunct="1">
              <a:lnSpc>
                <a:spcPct val="110000"/>
              </a:lnSpc>
              <a:spcBef>
                <a:spcPts val="1200"/>
              </a:spcBef>
              <a:buSzPct val="80000"/>
              <a:buFontTx/>
              <a:buNone/>
              <a:defRPr sz="4100" b="1" kern="1200">
                <a:solidFill>
                  <a:schemeClr val="bg1"/>
                </a:solidFill>
                <a:latin typeface="+mj-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bg1"/>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bg1"/>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err="1"/>
              <a:t>Fase</a:t>
            </a:r>
            <a:r>
              <a:rPr lang="en-US" sz="3200"/>
              <a:t> 1</a:t>
            </a:r>
            <a:endParaRPr lang="en-GB" sz="3200"/>
          </a:p>
        </p:txBody>
      </p:sp>
      <p:sp>
        <p:nvSpPr>
          <p:cNvPr id="2" name="Tekstfelt 1">
            <a:extLst>
              <a:ext uri="{FF2B5EF4-FFF2-40B4-BE49-F238E27FC236}">
                <a16:creationId xmlns:a16="http://schemas.microsoft.com/office/drawing/2014/main" id="{3F469234-1B2F-33A9-7268-613DA01DC32B}"/>
              </a:ext>
            </a:extLst>
          </p:cNvPr>
          <p:cNvSpPr txBox="1"/>
          <p:nvPr/>
        </p:nvSpPr>
        <p:spPr>
          <a:xfrm>
            <a:off x="4318188" y="1146999"/>
            <a:ext cx="7309416" cy="4880212"/>
          </a:xfrm>
          <a:prstGeom prst="rect">
            <a:avLst/>
          </a:prstGeom>
          <a:noFill/>
        </p:spPr>
        <p:txBody>
          <a:bodyPr wrap="none" lIns="0" tIns="0" rIns="0" bIns="0" rtlCol="0">
            <a:noAutofit/>
          </a:bodyPr>
          <a:lstStyle/>
          <a:p>
            <a:pPr algn="l" rtl="0" fontAlgn="base"/>
            <a:endParaRPr lang="da-DK" sz="1600" b="0" i="0" dirty="0">
              <a:solidFill>
                <a:srgbClr val="002F6C"/>
              </a:solidFill>
              <a:effectLst/>
              <a:latin typeface="Roboto Slab" panose="020B0604020202020204" charset="0"/>
            </a:endParaRPr>
          </a:p>
          <a:p>
            <a:pPr algn="l" rtl="0" fontAlgn="base"/>
            <a:endParaRPr lang="da-DK" sz="1600" dirty="0">
              <a:solidFill>
                <a:srgbClr val="002F6C"/>
              </a:solidFill>
              <a:latin typeface="Roboto Slab" panose="020B0604020202020204" charset="0"/>
            </a:endParaRPr>
          </a:p>
          <a:p>
            <a:pPr algn="l" rtl="0" fontAlgn="base"/>
            <a:r>
              <a:rPr lang="da-DK" sz="1600" b="1" dirty="0">
                <a:latin typeface="ImaginaryFriendBBW00-Bold" panose="02000806000000020004" pitchFamily="2" charset="0"/>
              </a:rPr>
              <a:t>1. I</a:t>
            </a:r>
            <a:r>
              <a:rPr lang="da-DK" sz="1600" b="1" i="0" dirty="0">
                <a:effectLst/>
                <a:latin typeface="ImaginaryFriendBBW00-Bold" panose="02000806000000020004" pitchFamily="2" charset="0"/>
              </a:rPr>
              <a:t>ndividuel runde: </a:t>
            </a:r>
            <a:endParaRPr lang="da-DK" sz="1400" b="1" i="0" dirty="0">
              <a:effectLst/>
              <a:latin typeface="ImaginaryFriendBBW00-Bold" panose="02000806000000020004" pitchFamily="2" charset="0"/>
            </a:endParaRPr>
          </a:p>
          <a:p>
            <a:pPr algn="l" rtl="0" fontAlgn="base"/>
            <a:r>
              <a:rPr lang="da-DK" sz="1600" b="0" i="0" dirty="0">
                <a:solidFill>
                  <a:srgbClr val="000000"/>
                </a:solidFill>
                <a:effectLst/>
                <a:latin typeface="Open Sans" panose="020B0606030504020204" pitchFamily="34" charset="0"/>
              </a:rPr>
              <a:t>Læs temaer og principper i værktøjet </a:t>
            </a:r>
            <a:r>
              <a:rPr lang="da-DK" sz="1600" b="0" i="1" dirty="0">
                <a:solidFill>
                  <a:srgbClr val="000000"/>
                </a:solidFill>
                <a:effectLst/>
                <a:latin typeface="Open Sans" panose="020B0606030504020204" pitchFamily="34" charset="0"/>
              </a:rPr>
              <a:t>Vurder og find fokus </a:t>
            </a:r>
            <a:r>
              <a:rPr lang="da-DK" sz="1600" b="0" i="0" dirty="0">
                <a:solidFill>
                  <a:srgbClr val="000000"/>
                </a:solidFill>
                <a:effectLst/>
                <a:latin typeface="Open Sans" panose="020B0606030504020204" pitchFamily="34" charset="0"/>
              </a:rPr>
              <a:t>igennem hver for</a:t>
            </a:r>
          </a:p>
          <a:p>
            <a:pPr algn="l" rtl="0" fontAlgn="base"/>
            <a:r>
              <a:rPr lang="da-DK" sz="1600" b="0" i="0" dirty="0">
                <a:solidFill>
                  <a:srgbClr val="000000"/>
                </a:solidFill>
                <a:effectLst/>
                <a:latin typeface="Open Sans" panose="020B0606030504020204" pitchFamily="34" charset="0"/>
              </a:rPr>
              <a:t>sig, og lav ud fra hvert princip en hurtig vurdering af hvor skolen er i sin </a:t>
            </a:r>
          </a:p>
          <a:p>
            <a:pPr algn="l" rtl="0" fontAlgn="base"/>
            <a:r>
              <a:rPr lang="da-DK" sz="1600" b="0" i="0" dirty="0">
                <a:solidFill>
                  <a:srgbClr val="000000"/>
                </a:solidFill>
                <a:effectLst/>
                <a:latin typeface="Open Sans" panose="020B0606030504020204" pitchFamily="34" charset="0"/>
              </a:rPr>
              <a:t>praksis på en skala fra 1-5, hvor 1 er længst fra mål og 5 er helt i mål. </a:t>
            </a:r>
          </a:p>
          <a:p>
            <a:pPr algn="l" rtl="0" fontAlgn="base"/>
            <a:endParaRPr lang="da-DK" sz="1600" dirty="0">
              <a:solidFill>
                <a:srgbClr val="000000"/>
              </a:solidFill>
              <a:latin typeface="Open Sans" panose="020B0606030504020204" pitchFamily="34" charset="0"/>
            </a:endParaRPr>
          </a:p>
          <a:p>
            <a:pPr algn="l" rtl="0" fontAlgn="base"/>
            <a:r>
              <a:rPr lang="da-DK" sz="1600" b="0" i="0" dirty="0">
                <a:solidFill>
                  <a:srgbClr val="000000"/>
                </a:solidFill>
                <a:effectLst/>
                <a:latin typeface="Open Sans" panose="020B0606030504020204" pitchFamily="34" charset="0"/>
              </a:rPr>
              <a:t>Noter jeres individuelle vurdering på modellen og skriv et par noter, </a:t>
            </a:r>
          </a:p>
          <a:p>
            <a:pPr algn="l" rtl="0" fontAlgn="base"/>
            <a:r>
              <a:rPr lang="da-DK" sz="1600" b="0" i="0" dirty="0">
                <a:solidFill>
                  <a:srgbClr val="000000"/>
                </a:solidFill>
                <a:effectLst/>
                <a:latin typeface="Open Sans" panose="020B0606030504020204" pitchFamily="34" charset="0"/>
              </a:rPr>
              <a:t>så I husker begrundelsen for jeres vurderingen. </a:t>
            </a:r>
            <a:endParaRPr lang="da-DK" sz="1400" b="0" i="0" dirty="0">
              <a:solidFill>
                <a:srgbClr val="000000"/>
              </a:solidFill>
              <a:effectLst/>
              <a:latin typeface="Segoe UI" panose="020B0502040204020203" pitchFamily="34" charset="0"/>
            </a:endParaRPr>
          </a:p>
          <a:p>
            <a:pPr algn="l" rtl="0" fontAlgn="base"/>
            <a:endParaRPr lang="da-DK" sz="1600" b="0" i="0" dirty="0">
              <a:solidFill>
                <a:srgbClr val="000000"/>
              </a:solidFill>
              <a:effectLst/>
              <a:latin typeface="Open Sans" panose="020B0606030504020204" pitchFamily="34" charset="0"/>
            </a:endParaRPr>
          </a:p>
          <a:p>
            <a:pPr algn="l" rtl="0" fontAlgn="base"/>
            <a:r>
              <a:rPr lang="da-DK" sz="1600" b="0" i="0" dirty="0">
                <a:solidFill>
                  <a:srgbClr val="000000"/>
                </a:solidFill>
                <a:effectLst/>
                <a:latin typeface="Open Sans" panose="020B0606030504020204" pitchFamily="34" charset="0"/>
              </a:rPr>
              <a:t>I kan bruge jeres individuelle vurdering til at skabe et samlet billede på </a:t>
            </a:r>
          </a:p>
          <a:p>
            <a:pPr algn="l" rtl="0" fontAlgn="base"/>
            <a:r>
              <a:rPr lang="da-DK" sz="1600" b="0" i="0" dirty="0">
                <a:solidFill>
                  <a:srgbClr val="000000"/>
                </a:solidFill>
                <a:effectLst/>
                <a:latin typeface="Open Sans" panose="020B0606030504020204" pitchFamily="34" charset="0"/>
              </a:rPr>
              <a:t>modellen på den sidste side. </a:t>
            </a:r>
          </a:p>
          <a:p>
            <a:pPr algn="l" rtl="0" fontAlgn="base"/>
            <a:endParaRPr lang="da-DK" sz="1600" b="0" i="0" dirty="0">
              <a:solidFill>
                <a:srgbClr val="000000"/>
              </a:solidFill>
              <a:effectLst/>
              <a:latin typeface="Open Sans" panose="020B0606030504020204" pitchFamily="34" charset="0"/>
            </a:endParaRPr>
          </a:p>
          <a:p>
            <a:pPr algn="l" rtl="0" fontAlgn="base"/>
            <a:endParaRPr lang="da-DK" sz="1400" b="1" dirty="0">
              <a:latin typeface="Open Sans" panose="020B0606030504020204" pitchFamily="34" charset="0"/>
            </a:endParaRPr>
          </a:p>
          <a:p>
            <a:pPr algn="l" rtl="0" fontAlgn="base"/>
            <a:r>
              <a:rPr lang="da-DK" sz="1600" b="1" dirty="0">
                <a:latin typeface="ImaginaryFriendBBW00-Bold" panose="02000806000000020004" pitchFamily="2" charset="0"/>
              </a:rPr>
              <a:t>2. F</a:t>
            </a:r>
            <a:r>
              <a:rPr lang="da-DK" sz="1600" b="1" i="0" dirty="0">
                <a:effectLst/>
                <a:latin typeface="ImaginaryFriendBBW00-Bold" panose="02000806000000020004" pitchFamily="2" charset="0"/>
              </a:rPr>
              <a:t>ælles dialog: </a:t>
            </a:r>
            <a:endParaRPr lang="da-DK" sz="1400" b="1" i="0" dirty="0">
              <a:effectLst/>
              <a:latin typeface="ImaginaryFriendBBW00-Bold" panose="02000806000000020004" pitchFamily="2" charset="0"/>
            </a:endParaRPr>
          </a:p>
          <a:p>
            <a:pPr algn="l" rtl="0" fontAlgn="base"/>
            <a:r>
              <a:rPr lang="da-DK" sz="1600" b="0" i="0" dirty="0">
                <a:solidFill>
                  <a:srgbClr val="000000"/>
                </a:solidFill>
                <a:effectLst/>
                <a:latin typeface="Open Sans" panose="020B0606030504020204" pitchFamily="34" charset="0"/>
              </a:rPr>
              <a:t>Tag en runde hvor I hver især begrunder jeres vurdering af de </a:t>
            </a:r>
          </a:p>
          <a:p>
            <a:pPr algn="l" rtl="0" fontAlgn="base"/>
            <a:r>
              <a:rPr lang="da-DK" sz="1600" b="0" i="0" dirty="0">
                <a:solidFill>
                  <a:srgbClr val="000000"/>
                </a:solidFill>
                <a:effectLst/>
                <a:latin typeface="Open Sans" panose="020B0606030504020204" pitchFamily="34" charset="0"/>
              </a:rPr>
              <a:t>enkelte temaer. Skriv eventuelt lidt noter undervejs. </a:t>
            </a:r>
            <a:endParaRPr lang="da-DK" sz="1400" dirty="0"/>
          </a:p>
          <a:p>
            <a:pPr marL="144000" indent="-144000" algn="l">
              <a:lnSpc>
                <a:spcPct val="110000"/>
              </a:lnSpc>
              <a:spcBef>
                <a:spcPts val="1200"/>
              </a:spcBef>
              <a:buSzPct val="80000"/>
              <a:buFont typeface="Arial" panose="020B0604020202020204" pitchFamily="34" charset="0"/>
              <a:buChar char="•"/>
            </a:pPr>
            <a:endParaRPr lang="da-DK" sz="1600" dirty="0">
              <a:solidFill>
                <a:schemeClr val="accent2"/>
              </a:solidFill>
            </a:endParaRPr>
          </a:p>
        </p:txBody>
      </p:sp>
      <p:sp>
        <p:nvSpPr>
          <p:cNvPr id="3" name="Tekstfelt 2">
            <a:extLst>
              <a:ext uri="{FF2B5EF4-FFF2-40B4-BE49-F238E27FC236}">
                <a16:creationId xmlns:a16="http://schemas.microsoft.com/office/drawing/2014/main" id="{D40DAFFC-D1B0-F054-C333-8994CE27CEFB}"/>
              </a:ext>
            </a:extLst>
          </p:cNvPr>
          <p:cNvSpPr txBox="1"/>
          <p:nvPr/>
        </p:nvSpPr>
        <p:spPr>
          <a:xfrm>
            <a:off x="4291836" y="415125"/>
            <a:ext cx="7575933" cy="914400"/>
          </a:xfrm>
          <a:prstGeom prst="rect">
            <a:avLst/>
          </a:prstGeom>
          <a:noFill/>
        </p:spPr>
        <p:txBody>
          <a:bodyPr wrap="none" lIns="0" tIns="0" rIns="0" bIns="0" rtlCol="0">
            <a:noAutofit/>
          </a:bodyPr>
          <a:lstStyle/>
          <a:p>
            <a:pPr algn="l">
              <a:lnSpc>
                <a:spcPct val="110000"/>
              </a:lnSpc>
              <a:spcBef>
                <a:spcPts val="1200"/>
              </a:spcBef>
              <a:buSzPct val="80000"/>
            </a:pPr>
            <a:r>
              <a:rPr lang="da-DK" sz="3300" b="1">
                <a:latin typeface="+mj-lt"/>
              </a:rPr>
              <a:t>Vurderingsøvelsen</a:t>
            </a:r>
            <a:endParaRPr lang="da-DK" sz="3300" b="1">
              <a:solidFill>
                <a:schemeClr val="accent2"/>
              </a:solidFill>
              <a:latin typeface="+mj-lt"/>
            </a:endParaRPr>
          </a:p>
        </p:txBody>
      </p:sp>
    </p:spTree>
    <p:extLst>
      <p:ext uri="{BB962C8B-B14F-4D97-AF65-F5344CB8AC3E}">
        <p14:creationId xmlns:p14="http://schemas.microsoft.com/office/powerpoint/2010/main" val="288533988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ladsholder til tekst 24">
            <a:extLst>
              <a:ext uri="{FF2B5EF4-FFF2-40B4-BE49-F238E27FC236}">
                <a16:creationId xmlns:a16="http://schemas.microsoft.com/office/drawing/2014/main" id="{2EEE24F6-D8EF-6B52-4C40-A0058B6E7FC5}"/>
              </a:ext>
            </a:extLst>
          </p:cNvPr>
          <p:cNvSpPr>
            <a:spLocks noGrp="1"/>
          </p:cNvSpPr>
          <p:nvPr>
            <p:ph type="body" sz="quarter" idx="15"/>
          </p:nvPr>
        </p:nvSpPr>
        <p:spPr/>
        <p:txBody>
          <a:bodyPr/>
          <a:lstStyle/>
          <a:p>
            <a:endParaRPr lang="da-DK"/>
          </a:p>
        </p:txBody>
      </p:sp>
      <p:sp>
        <p:nvSpPr>
          <p:cNvPr id="5" name="Pladsholder til slidenummer 4">
            <a:extLst>
              <a:ext uri="{FF2B5EF4-FFF2-40B4-BE49-F238E27FC236}">
                <a16:creationId xmlns:a16="http://schemas.microsoft.com/office/drawing/2014/main" id="{01B0195C-6E10-C81A-2233-FF72876C18E4}"/>
              </a:ext>
            </a:extLst>
          </p:cNvPr>
          <p:cNvSpPr>
            <a:spLocks noGrp="1"/>
          </p:cNvSpPr>
          <p:nvPr>
            <p:ph type="sldNum" sz="quarter" idx="12"/>
          </p:nvPr>
        </p:nvSpPr>
        <p:spPr/>
        <p:txBody>
          <a:bodyPr/>
          <a:lstStyle/>
          <a:p>
            <a:fld id="{A23C0BB7-6BAB-41B9-B847-BE177CEDBC97}" type="slidenum">
              <a:rPr lang="en-GB" smtClean="0"/>
              <a:t>16</a:t>
            </a:fld>
            <a:endParaRPr lang="en-GB"/>
          </a:p>
        </p:txBody>
      </p:sp>
      <p:sp>
        <p:nvSpPr>
          <p:cNvPr id="6" name="Pladsholder til tekst 5">
            <a:extLst>
              <a:ext uri="{FF2B5EF4-FFF2-40B4-BE49-F238E27FC236}">
                <a16:creationId xmlns:a16="http://schemas.microsoft.com/office/drawing/2014/main" id="{AE457BFD-85C5-AEA2-ECEE-0AC0A55999FE}"/>
              </a:ext>
            </a:extLst>
          </p:cNvPr>
          <p:cNvSpPr>
            <a:spLocks noGrp="1"/>
          </p:cNvSpPr>
          <p:nvPr>
            <p:ph type="body" sz="quarter" idx="14"/>
          </p:nvPr>
        </p:nvSpPr>
        <p:spPr>
          <a:xfrm>
            <a:off x="348698" y="1272099"/>
            <a:ext cx="3083666" cy="5002794"/>
          </a:xfrm>
        </p:spPr>
        <p:txBody>
          <a:bodyPr vert="horz" lIns="0" tIns="0" rIns="0" bIns="0" rtlCol="0" anchor="t">
            <a:noAutofit/>
          </a:bodyPr>
          <a:lstStyle/>
          <a:p>
            <a:pPr marL="0" indent="0" algn="l" rtl="0" fontAlgn="base">
              <a:buNone/>
            </a:pPr>
            <a:r>
              <a:rPr lang="da-DK" b="1">
                <a:solidFill>
                  <a:srgbClr val="000000"/>
                </a:solidFill>
                <a:latin typeface="Open Sans" panose="020B0606030504020204" pitchFamily="34" charset="0"/>
              </a:rPr>
              <a:t>Formålet </a:t>
            </a:r>
            <a:r>
              <a:rPr lang="da-DK">
                <a:solidFill>
                  <a:srgbClr val="000000"/>
                </a:solidFill>
                <a:latin typeface="Open Sans" panose="020B0606030504020204" pitchFamily="34" charset="0"/>
              </a:rPr>
              <a:t>med find fokus:</a:t>
            </a:r>
            <a:r>
              <a:rPr lang="da-DK" sz="1600" b="0" i="0">
                <a:solidFill>
                  <a:srgbClr val="000000"/>
                </a:solidFill>
                <a:effectLst/>
                <a:latin typeface="Open Sans" panose="020B0606030504020204" pitchFamily="34" charset="0"/>
              </a:rPr>
              <a:t> </a:t>
            </a:r>
            <a:endParaRPr lang="da-DK" b="0" i="0">
              <a:solidFill>
                <a:srgbClr val="000000"/>
              </a:solidFill>
              <a:effectLst/>
              <a:latin typeface="Segoe UI" panose="020B0502040204020203" pitchFamily="34" charset="0"/>
            </a:endParaRPr>
          </a:p>
          <a:p>
            <a:pPr fontAlgn="base">
              <a:buBlip>
                <a:blip r:embed="rId3">
                  <a:extLst>
                    <a:ext uri="{96DAC541-7B7A-43D3-8B79-37D633B846F1}">
                      <asvg:svgBlip xmlns:asvg="http://schemas.microsoft.com/office/drawing/2016/SVG/main" r:embed="rId4"/>
                    </a:ext>
                  </a:extLst>
                </a:blip>
              </a:buBlip>
            </a:pPr>
            <a:r>
              <a:rPr lang="da-DK" sz="1600" b="0" i="0">
                <a:solidFill>
                  <a:srgbClr val="000000"/>
                </a:solidFill>
                <a:effectLst/>
                <a:latin typeface="Open Sans" panose="020B0606030504020204" pitchFamily="34" charset="0"/>
              </a:rPr>
              <a:t> At kortlægge jeres nuværende praksis og på den baggrund finde fokus for arbejdet med at forebygge og håndtere fravær ud fra et helhedsorienteret perspektiv</a:t>
            </a:r>
            <a:r>
              <a:rPr lang="da-DK" sz="1600" b="0" i="0">
                <a:solidFill>
                  <a:srgbClr val="000000"/>
                </a:solidFill>
                <a:effectLst/>
                <a:latin typeface="WordVisiCarriageReturn_MSFontService"/>
              </a:rPr>
              <a:t> </a:t>
            </a:r>
            <a:endParaRPr lang="da-DK" sz="1600" b="0" i="0">
              <a:solidFill>
                <a:srgbClr val="000000"/>
              </a:solidFill>
              <a:effectLst/>
              <a:latin typeface="Open Sans" panose="020B0606030504020204" pitchFamily="34" charset="0"/>
            </a:endParaRPr>
          </a:p>
          <a:p>
            <a:pPr fontAlgn="base">
              <a:buBlip>
                <a:blip r:embed="rId3">
                  <a:extLst>
                    <a:ext uri="{96DAC541-7B7A-43D3-8B79-37D633B846F1}">
                      <asvg:svgBlip xmlns:asvg="http://schemas.microsoft.com/office/drawing/2016/SVG/main" r:embed="rId4"/>
                    </a:ext>
                  </a:extLst>
                </a:blip>
              </a:buBlip>
            </a:pPr>
            <a:r>
              <a:rPr lang="da-DK" sz="1600" b="0" i="0">
                <a:solidFill>
                  <a:srgbClr val="000000"/>
                </a:solidFill>
                <a:effectLst/>
                <a:latin typeface="Open Sans" panose="020B0606030504020204" pitchFamily="34" charset="0"/>
              </a:rPr>
              <a:t> Gøre det tydeligt for alle hvordan der arbejdes både forebyggende og håndterende </a:t>
            </a:r>
            <a:r>
              <a:rPr lang="da-DK" sz="1600" b="0" i="0">
                <a:solidFill>
                  <a:srgbClr val="000000"/>
                </a:solidFill>
                <a:effectLst/>
                <a:latin typeface="WordVisiCarriageReturn_MSFontService"/>
              </a:rPr>
              <a:t> </a:t>
            </a:r>
            <a:endParaRPr lang="da-DK" sz="1600" b="0" i="0">
              <a:solidFill>
                <a:srgbClr val="000000"/>
              </a:solidFill>
              <a:effectLst/>
              <a:latin typeface="Open Sans" panose="020B0606030504020204" pitchFamily="34" charset="0"/>
            </a:endParaRPr>
          </a:p>
          <a:p>
            <a:pPr fontAlgn="base">
              <a:buBlip>
                <a:blip r:embed="rId3">
                  <a:extLst>
                    <a:ext uri="{96DAC541-7B7A-43D3-8B79-37D633B846F1}">
                      <asvg:svgBlip xmlns:asvg="http://schemas.microsoft.com/office/drawing/2016/SVG/main" r:embed="rId4"/>
                    </a:ext>
                  </a:extLst>
                </a:blip>
              </a:buBlip>
            </a:pPr>
            <a:r>
              <a:rPr lang="da-DK" sz="1600" b="0" i="0">
                <a:solidFill>
                  <a:srgbClr val="000000"/>
                </a:solidFill>
                <a:effectLst/>
                <a:latin typeface="Open Sans" panose="020B0606030504020204" pitchFamily="34" charset="0"/>
              </a:rPr>
              <a:t> Skabe overskuelighed og sammenhæng til skolens samlede strategi til at sikre god kvalitet i elevernes læringsmiljø  </a:t>
            </a:r>
            <a:endParaRPr lang="da-DK" b="0" i="0">
              <a:solidFill>
                <a:srgbClr val="000000"/>
              </a:solidFill>
              <a:effectLst/>
              <a:latin typeface="Segoe UI" panose="020B0502040204020203" pitchFamily="34" charset="0"/>
            </a:endParaRPr>
          </a:p>
          <a:p>
            <a:pPr marL="0" indent="0" algn="l" rtl="0" fontAlgn="base">
              <a:buNone/>
            </a:pPr>
            <a:r>
              <a:rPr lang="da-DK" sz="1600" b="0" i="0">
                <a:solidFill>
                  <a:srgbClr val="000000"/>
                </a:solidFill>
                <a:effectLst/>
                <a:latin typeface="Open Sans" panose="020B0606030504020204" pitchFamily="34" charset="0"/>
              </a:rPr>
              <a:t> </a:t>
            </a:r>
          </a:p>
          <a:p>
            <a:pPr marL="0" indent="0" algn="l" rtl="0" fontAlgn="base">
              <a:buNone/>
            </a:pPr>
            <a:br>
              <a:rPr lang="da-DK" sz="1600" b="0" i="0">
                <a:solidFill>
                  <a:srgbClr val="000000"/>
                </a:solidFill>
                <a:effectLst/>
                <a:latin typeface="WordVisiCarriageReturn_MSFontService"/>
              </a:rPr>
            </a:br>
            <a:endParaRPr lang="da-DK" b="0" i="0">
              <a:solidFill>
                <a:srgbClr val="000000"/>
              </a:solidFill>
              <a:effectLst/>
              <a:latin typeface="Segoe UI" panose="020B0502040204020203" pitchFamily="34" charset="0"/>
            </a:endParaRPr>
          </a:p>
          <a:p>
            <a:pPr marL="0" indent="0">
              <a:buNone/>
            </a:pPr>
            <a:endParaRPr lang="da-DK">
              <a:solidFill>
                <a:srgbClr val="000000"/>
              </a:solidFill>
            </a:endParaRPr>
          </a:p>
        </p:txBody>
      </p:sp>
      <p:sp>
        <p:nvSpPr>
          <p:cNvPr id="26" name="Pladsholder til tekst 25">
            <a:extLst>
              <a:ext uri="{FF2B5EF4-FFF2-40B4-BE49-F238E27FC236}">
                <a16:creationId xmlns:a16="http://schemas.microsoft.com/office/drawing/2014/main" id="{1B353E46-2445-0BFF-9352-5E57E610B02F}"/>
              </a:ext>
            </a:extLst>
          </p:cNvPr>
          <p:cNvSpPr>
            <a:spLocks noGrp="1"/>
          </p:cNvSpPr>
          <p:nvPr>
            <p:ph type="body" sz="quarter" idx="16"/>
          </p:nvPr>
        </p:nvSpPr>
        <p:spPr/>
        <p:txBody>
          <a:bodyPr/>
          <a:lstStyle/>
          <a:p>
            <a:endParaRPr lang="da-DK"/>
          </a:p>
        </p:txBody>
      </p:sp>
      <p:sp>
        <p:nvSpPr>
          <p:cNvPr id="24" name="Pladsholder til tekst 23">
            <a:extLst>
              <a:ext uri="{FF2B5EF4-FFF2-40B4-BE49-F238E27FC236}">
                <a16:creationId xmlns:a16="http://schemas.microsoft.com/office/drawing/2014/main" id="{707C8898-6DC1-BABD-9A73-D27E3F7701FD}"/>
              </a:ext>
            </a:extLst>
          </p:cNvPr>
          <p:cNvSpPr>
            <a:spLocks noGrp="1"/>
          </p:cNvSpPr>
          <p:nvPr>
            <p:ph type="body" sz="quarter" idx="13"/>
          </p:nvPr>
        </p:nvSpPr>
        <p:spPr/>
        <p:txBody>
          <a:bodyPr/>
          <a:lstStyle/>
          <a:p>
            <a:endParaRPr lang="da-DK"/>
          </a:p>
        </p:txBody>
      </p:sp>
      <p:sp>
        <p:nvSpPr>
          <p:cNvPr id="29" name="Text Placeholder 7">
            <a:extLst>
              <a:ext uri="{FF2B5EF4-FFF2-40B4-BE49-F238E27FC236}">
                <a16:creationId xmlns:a16="http://schemas.microsoft.com/office/drawing/2014/main" id="{44A221E5-0D24-DEC1-2759-775725E61AF3}"/>
              </a:ext>
            </a:extLst>
          </p:cNvPr>
          <p:cNvSpPr txBox="1">
            <a:spLocks/>
          </p:cNvSpPr>
          <p:nvPr/>
        </p:nvSpPr>
        <p:spPr>
          <a:xfrm rot="21420000">
            <a:off x="341415" y="389062"/>
            <a:ext cx="1507108" cy="696116"/>
          </a:xfrm>
          <a:prstGeom prst="rect">
            <a:avLst/>
          </a:prstGeom>
          <a:solidFill>
            <a:schemeClr val="accent2"/>
          </a:solidFill>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Tx/>
              <a:buNone/>
              <a:defRPr sz="100" kern="1200">
                <a:solidFill>
                  <a:schemeClr val="accent2">
                    <a:alpha val="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endParaRPr lang="en-GB"/>
          </a:p>
        </p:txBody>
      </p:sp>
      <p:sp>
        <p:nvSpPr>
          <p:cNvPr id="30" name="Text Placeholder 7">
            <a:extLst>
              <a:ext uri="{FF2B5EF4-FFF2-40B4-BE49-F238E27FC236}">
                <a16:creationId xmlns:a16="http://schemas.microsoft.com/office/drawing/2014/main" id="{68636F99-9C4B-ED52-4B42-7FB1210AA957}"/>
              </a:ext>
            </a:extLst>
          </p:cNvPr>
          <p:cNvSpPr txBox="1">
            <a:spLocks/>
          </p:cNvSpPr>
          <p:nvPr/>
        </p:nvSpPr>
        <p:spPr>
          <a:xfrm>
            <a:off x="461088" y="415125"/>
            <a:ext cx="2858887" cy="611864"/>
          </a:xfrm>
          <a:prstGeom prst="rect">
            <a:avLst/>
          </a:prstGeom>
          <a:noFill/>
        </p:spPr>
        <p:txBody>
          <a:bodyPr vert="horz" lIns="0" tIns="0" rIns="0" bIns="0" rtlCol="0">
            <a:noAutofit/>
          </a:bodyPr>
          <a:lstStyle>
            <a:lvl1pPr marL="0" indent="0" algn="l" defTabSz="914400" rtl="0" eaLnBrk="1" latinLnBrk="0" hangingPunct="1">
              <a:lnSpc>
                <a:spcPct val="110000"/>
              </a:lnSpc>
              <a:spcBef>
                <a:spcPts val="1200"/>
              </a:spcBef>
              <a:buSzPct val="80000"/>
              <a:buFontTx/>
              <a:buNone/>
              <a:defRPr sz="4100" b="1" kern="1200">
                <a:solidFill>
                  <a:schemeClr val="bg1"/>
                </a:solidFill>
                <a:latin typeface="+mj-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bg1"/>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bg1"/>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err="1"/>
              <a:t>Fase</a:t>
            </a:r>
            <a:r>
              <a:rPr lang="en-US" sz="3200"/>
              <a:t> 2</a:t>
            </a:r>
            <a:endParaRPr lang="en-GB" sz="3200"/>
          </a:p>
        </p:txBody>
      </p:sp>
      <p:sp>
        <p:nvSpPr>
          <p:cNvPr id="2" name="Tekstfelt 1">
            <a:extLst>
              <a:ext uri="{FF2B5EF4-FFF2-40B4-BE49-F238E27FC236}">
                <a16:creationId xmlns:a16="http://schemas.microsoft.com/office/drawing/2014/main" id="{3F469234-1B2F-33A9-7268-613DA01DC32B}"/>
              </a:ext>
            </a:extLst>
          </p:cNvPr>
          <p:cNvSpPr txBox="1"/>
          <p:nvPr/>
        </p:nvSpPr>
        <p:spPr>
          <a:xfrm>
            <a:off x="4318187" y="1146999"/>
            <a:ext cx="7657147" cy="4880212"/>
          </a:xfrm>
          <a:prstGeom prst="rect">
            <a:avLst/>
          </a:prstGeom>
          <a:noFill/>
        </p:spPr>
        <p:txBody>
          <a:bodyPr wrap="none" lIns="0" tIns="0" rIns="0" bIns="0" rtlCol="0" anchor="t">
            <a:noAutofit/>
          </a:bodyPr>
          <a:lstStyle/>
          <a:p>
            <a:pPr algn="l" rtl="0" fontAlgn="base"/>
            <a:endParaRPr lang="da-DK" sz="1600" b="0" i="0" dirty="0">
              <a:solidFill>
                <a:srgbClr val="002F6C"/>
              </a:solidFill>
              <a:effectLst/>
              <a:latin typeface="Roboto Slab" panose="020B0604020202020204" charset="0"/>
            </a:endParaRPr>
          </a:p>
          <a:p>
            <a:pPr fontAlgn="base"/>
            <a:r>
              <a:rPr lang="da-DK" sz="1600" b="0" i="0" dirty="0">
                <a:solidFill>
                  <a:srgbClr val="000000"/>
                </a:solidFill>
                <a:effectLst/>
                <a:latin typeface="Open Sans"/>
                <a:ea typeface="Open Sans"/>
                <a:cs typeface="Open Sans"/>
              </a:rPr>
              <a:t>Processen bygger på jeres vurdering og refleksion over status</a:t>
            </a:r>
            <a:r>
              <a:rPr lang="da-DK" sz="1600" dirty="0">
                <a:solidFill>
                  <a:srgbClr val="000000"/>
                </a:solidFill>
                <a:latin typeface="Open Sans"/>
                <a:ea typeface="Open Sans"/>
                <a:cs typeface="Open Sans"/>
              </a:rPr>
              <a:t> </a:t>
            </a:r>
            <a:endParaRPr lang="da-DK" sz="1600" b="0" i="0" dirty="0">
              <a:solidFill>
                <a:srgbClr val="000000"/>
              </a:solidFill>
              <a:effectLst/>
              <a:latin typeface="Open Sans" panose="020B0606030504020204" pitchFamily="34" charset="0"/>
              <a:ea typeface="Open Sans"/>
              <a:cs typeface="Open Sans"/>
            </a:endParaRPr>
          </a:p>
          <a:p>
            <a:pPr algn="l" rtl="0" fontAlgn="base"/>
            <a:r>
              <a:rPr lang="da-DK" sz="1600" b="0" i="0" dirty="0">
                <a:solidFill>
                  <a:srgbClr val="000000"/>
                </a:solidFill>
                <a:effectLst/>
                <a:latin typeface="Open Sans"/>
                <a:ea typeface="Open Sans"/>
                <a:cs typeface="Open Sans"/>
              </a:rPr>
              <a:t>på skolens arbejde, indenfor de 5 temaer I arbejdede med i </a:t>
            </a:r>
            <a:r>
              <a:rPr lang="da-DK" sz="1600" dirty="0">
                <a:solidFill>
                  <a:srgbClr val="000000"/>
                </a:solidFill>
                <a:latin typeface="Open Sans"/>
                <a:ea typeface="Open Sans"/>
                <a:cs typeface="Open Sans"/>
              </a:rPr>
              <a:t>vurderingsredskabet.</a:t>
            </a:r>
            <a:endParaRPr lang="da-DK" sz="1600" b="0" i="0" dirty="0">
              <a:solidFill>
                <a:srgbClr val="000000"/>
              </a:solidFill>
              <a:effectLst/>
              <a:latin typeface="Open Sans" panose="020B0606030504020204" pitchFamily="34" charset="0"/>
              <a:ea typeface="Open Sans"/>
              <a:cs typeface="Open Sans"/>
            </a:endParaRPr>
          </a:p>
          <a:p>
            <a:pPr algn="l" rtl="0" fontAlgn="base"/>
            <a:endParaRPr lang="da-DK" sz="1600" dirty="0">
              <a:solidFill>
                <a:srgbClr val="000000"/>
              </a:solidFill>
              <a:latin typeface="Open Sans" panose="020B0606030504020204" pitchFamily="34" charset="0"/>
            </a:endParaRPr>
          </a:p>
          <a:p>
            <a:pPr algn="l" rtl="0" fontAlgn="base"/>
            <a:endParaRPr lang="da-DK" sz="1600" b="0" i="0" dirty="0">
              <a:solidFill>
                <a:srgbClr val="000000"/>
              </a:solidFill>
              <a:effectLst/>
              <a:latin typeface="Open Sans" panose="020B0606030504020204" pitchFamily="34" charset="0"/>
            </a:endParaRPr>
          </a:p>
          <a:p>
            <a:pPr algn="l" rtl="0" fontAlgn="base"/>
            <a:r>
              <a:rPr lang="da-DK" sz="1600" b="1" i="0" dirty="0">
                <a:solidFill>
                  <a:srgbClr val="000000"/>
                </a:solidFill>
                <a:effectLst/>
                <a:latin typeface="ImaginaryFriendBBW00-Bold"/>
              </a:rPr>
              <a:t>1. Drøft temaerne </a:t>
            </a:r>
            <a:r>
              <a:rPr lang="da-DK" sz="1600" b="0" i="0" dirty="0">
                <a:solidFill>
                  <a:srgbClr val="000000"/>
                </a:solidFill>
                <a:effectLst/>
                <a:latin typeface="Open Sans"/>
                <a:ea typeface="Open Sans"/>
                <a:cs typeface="Open Sans"/>
              </a:rPr>
              <a:t>igennem og noter hvad I allerede gør godt og hvad I ønsker</a:t>
            </a:r>
          </a:p>
          <a:p>
            <a:pPr algn="l" rtl="0" fontAlgn="base"/>
            <a:r>
              <a:rPr lang="da-DK" sz="1600" b="0" i="0" dirty="0">
                <a:solidFill>
                  <a:srgbClr val="000000"/>
                </a:solidFill>
                <a:effectLst/>
                <a:latin typeface="Open Sans"/>
                <a:ea typeface="Open Sans"/>
                <a:cs typeface="Open Sans"/>
              </a:rPr>
              <a:t>at forfine, forandre og forbedre. </a:t>
            </a:r>
            <a:endParaRPr lang="da-DK" sz="1600" b="0" i="1" dirty="0">
              <a:solidFill>
                <a:srgbClr val="000000"/>
              </a:solidFill>
              <a:effectLst/>
              <a:latin typeface="Open Sans"/>
              <a:ea typeface="Open Sans"/>
              <a:cs typeface="Open Sans"/>
            </a:endParaRPr>
          </a:p>
          <a:p>
            <a:pPr algn="l" rtl="0" fontAlgn="base"/>
            <a:endParaRPr lang="da-DK" sz="1400" b="0" i="0" dirty="0">
              <a:solidFill>
                <a:srgbClr val="000000"/>
              </a:solidFill>
              <a:effectLst/>
              <a:latin typeface="Segoe UI" panose="020B0502040204020203" pitchFamily="34" charset="0"/>
            </a:endParaRPr>
          </a:p>
          <a:p>
            <a:pPr algn="l" rtl="0" fontAlgn="base"/>
            <a:r>
              <a:rPr lang="da-DK" sz="1600" b="1" i="0" dirty="0">
                <a:solidFill>
                  <a:srgbClr val="000000"/>
                </a:solidFill>
                <a:effectLst/>
                <a:latin typeface="ImaginaryFriendBBW00-Bold"/>
              </a:rPr>
              <a:t>2. Beslut hvad I vil fokusere på </a:t>
            </a:r>
            <a:r>
              <a:rPr lang="da-DK" sz="1600" i="0" dirty="0">
                <a:solidFill>
                  <a:srgbClr val="000000"/>
                </a:solidFill>
                <a:effectLst/>
                <a:latin typeface="Open Sans"/>
                <a:ea typeface="Open Sans"/>
                <a:cs typeface="Open Sans"/>
              </a:rPr>
              <a:t>i den videre proces med at forfine, forandre</a:t>
            </a:r>
          </a:p>
          <a:p>
            <a:pPr algn="l" rtl="0" fontAlgn="base"/>
            <a:r>
              <a:rPr lang="da-DK" sz="1600" dirty="0">
                <a:solidFill>
                  <a:srgbClr val="000000"/>
                </a:solidFill>
                <a:latin typeface="Open Sans"/>
                <a:ea typeface="Open Sans"/>
                <a:cs typeface="Open Sans"/>
              </a:rPr>
              <a:t>eller</a:t>
            </a:r>
            <a:r>
              <a:rPr lang="da-DK" sz="1600" i="0" dirty="0">
                <a:solidFill>
                  <a:srgbClr val="000000"/>
                </a:solidFill>
                <a:effectLst/>
                <a:latin typeface="Open Sans"/>
                <a:ea typeface="Open Sans"/>
                <a:cs typeface="Open Sans"/>
              </a:rPr>
              <a:t> forbedre skolens praksis.</a:t>
            </a:r>
          </a:p>
          <a:p>
            <a:pPr algn="l" rtl="0" fontAlgn="base"/>
            <a:endParaRPr lang="da-DK" sz="1600" dirty="0">
              <a:solidFill>
                <a:srgbClr val="000000"/>
              </a:solidFill>
              <a:latin typeface="Open Sans"/>
              <a:ea typeface="Open Sans"/>
              <a:cs typeface="Open Sans"/>
            </a:endParaRPr>
          </a:p>
          <a:p>
            <a:pPr algn="l" rtl="0" fontAlgn="base"/>
            <a:r>
              <a:rPr lang="da-DK" sz="1600" b="0" i="0" dirty="0">
                <a:solidFill>
                  <a:srgbClr val="000000"/>
                </a:solidFill>
                <a:effectLst/>
                <a:latin typeface="Open Sans"/>
                <a:ea typeface="Open Sans"/>
                <a:cs typeface="Open Sans"/>
              </a:rPr>
              <a:t>En af jer skriver det, I kommer frem til, i værktøjet </a:t>
            </a:r>
            <a:r>
              <a:rPr lang="da-DK" sz="1600" b="0" i="1" dirty="0">
                <a:solidFill>
                  <a:srgbClr val="000000"/>
                </a:solidFill>
                <a:effectLst/>
                <a:latin typeface="Open Sans"/>
                <a:ea typeface="Open Sans"/>
                <a:cs typeface="Open Sans"/>
              </a:rPr>
              <a:t>Vurder og find fokus – </a:t>
            </a:r>
          </a:p>
          <a:p>
            <a:pPr algn="l" rtl="0" fontAlgn="base"/>
            <a:r>
              <a:rPr lang="da-DK" sz="1600" b="0" i="1" dirty="0">
                <a:solidFill>
                  <a:srgbClr val="000000"/>
                </a:solidFill>
                <a:effectLst/>
                <a:latin typeface="Open Sans"/>
                <a:ea typeface="Open Sans"/>
                <a:cs typeface="Open Sans"/>
              </a:rPr>
              <a:t>opsamlingsdokument til referententen.</a:t>
            </a:r>
          </a:p>
          <a:p>
            <a:pPr algn="l" rtl="0" fontAlgn="base"/>
            <a:endParaRPr lang="da-DK" sz="1600" i="0" dirty="0">
              <a:solidFill>
                <a:srgbClr val="000000"/>
              </a:solidFill>
              <a:effectLst/>
              <a:latin typeface="Open Sans"/>
              <a:ea typeface="Open Sans"/>
              <a:cs typeface="Open Sans"/>
            </a:endParaRPr>
          </a:p>
          <a:p>
            <a:pPr algn="l" rtl="0" fontAlgn="base"/>
            <a:endParaRPr lang="da-DK" sz="1600" b="1" dirty="0">
              <a:solidFill>
                <a:srgbClr val="000000"/>
              </a:solidFill>
              <a:latin typeface="Open Sans" panose="020B0606030504020204" pitchFamily="34" charset="0"/>
            </a:endParaRPr>
          </a:p>
          <a:p>
            <a:pPr algn="l" rtl="0" fontAlgn="base"/>
            <a:endParaRPr lang="da-DK" sz="1600" b="1" dirty="0">
              <a:solidFill>
                <a:srgbClr val="000000"/>
              </a:solidFill>
              <a:latin typeface="Open Sans" panose="020B0606030504020204" pitchFamily="34" charset="0"/>
            </a:endParaRPr>
          </a:p>
          <a:p>
            <a:pPr algn="l" rtl="0" fontAlgn="base"/>
            <a:endParaRPr lang="da-DK" sz="1600" b="1" dirty="0">
              <a:solidFill>
                <a:srgbClr val="000000"/>
              </a:solidFill>
              <a:latin typeface="Open Sans" panose="020B0606030504020204" pitchFamily="34" charset="0"/>
            </a:endParaRPr>
          </a:p>
          <a:p>
            <a:pPr algn="l" rtl="0" fontAlgn="base"/>
            <a:endParaRPr lang="da-DK" sz="1600" b="1" dirty="0">
              <a:solidFill>
                <a:srgbClr val="000000"/>
              </a:solidFill>
              <a:latin typeface="Open Sans" panose="020B0606030504020204" pitchFamily="34" charset="0"/>
            </a:endParaRPr>
          </a:p>
          <a:p>
            <a:pPr algn="l" rtl="0" fontAlgn="base"/>
            <a:endParaRPr lang="da-DK" sz="1600" b="1" dirty="0">
              <a:solidFill>
                <a:srgbClr val="000000"/>
              </a:solidFill>
              <a:latin typeface="Open Sans" panose="020B0606030504020204" pitchFamily="34" charset="0"/>
            </a:endParaRPr>
          </a:p>
          <a:p>
            <a:pPr fontAlgn="base"/>
            <a:r>
              <a:rPr lang="da-DK" sz="1400" i="1" dirty="0">
                <a:solidFill>
                  <a:srgbClr val="000000"/>
                </a:solidFill>
              </a:rPr>
              <a:t>Når I har besluttet jer kan I gå videre til næste slide: Fase 3 - Handleplan</a:t>
            </a:r>
            <a:endParaRPr lang="da-DK" sz="1400" i="1" dirty="0">
              <a:solidFill>
                <a:srgbClr val="000000"/>
              </a:solidFill>
              <a:effectLst/>
              <a:ea typeface="Open Sans"/>
              <a:cs typeface="Open Sans"/>
            </a:endParaRPr>
          </a:p>
          <a:p>
            <a:pPr algn="l" rtl="0" fontAlgn="base"/>
            <a:endParaRPr lang="da-DK" sz="1600" b="0" i="0" dirty="0">
              <a:solidFill>
                <a:srgbClr val="000000"/>
              </a:solidFill>
              <a:effectLst/>
              <a:latin typeface="Open Sans" panose="020B0606030504020204" pitchFamily="34" charset="0"/>
            </a:endParaRPr>
          </a:p>
          <a:p>
            <a:pPr algn="l" rtl="0" fontAlgn="base"/>
            <a:endParaRPr lang="da-DK" sz="1600" dirty="0">
              <a:solidFill>
                <a:srgbClr val="000000"/>
              </a:solidFill>
              <a:latin typeface="Open Sans" panose="020B0606030504020204" pitchFamily="34" charset="0"/>
            </a:endParaRPr>
          </a:p>
          <a:p>
            <a:pPr algn="l" rtl="0" fontAlgn="base"/>
            <a:endParaRPr lang="da-DK" sz="1600" b="0" i="0" dirty="0">
              <a:solidFill>
                <a:srgbClr val="000000"/>
              </a:solidFill>
              <a:effectLst/>
              <a:latin typeface="Open Sans" panose="020B0606030504020204" pitchFamily="34" charset="0"/>
            </a:endParaRPr>
          </a:p>
          <a:p>
            <a:pPr algn="l" rtl="0" fontAlgn="base"/>
            <a:endParaRPr lang="da-DK" sz="1600" dirty="0">
              <a:solidFill>
                <a:srgbClr val="000000"/>
              </a:solidFill>
              <a:latin typeface="Open Sans" panose="020B0606030504020204" pitchFamily="34" charset="0"/>
            </a:endParaRPr>
          </a:p>
        </p:txBody>
      </p:sp>
      <p:sp>
        <p:nvSpPr>
          <p:cNvPr id="3" name="Tekstfelt 2">
            <a:extLst>
              <a:ext uri="{FF2B5EF4-FFF2-40B4-BE49-F238E27FC236}">
                <a16:creationId xmlns:a16="http://schemas.microsoft.com/office/drawing/2014/main" id="{D40DAFFC-D1B0-F054-C333-8994CE27CEFB}"/>
              </a:ext>
            </a:extLst>
          </p:cNvPr>
          <p:cNvSpPr txBox="1"/>
          <p:nvPr/>
        </p:nvSpPr>
        <p:spPr>
          <a:xfrm>
            <a:off x="4291836" y="415125"/>
            <a:ext cx="7575933" cy="914400"/>
          </a:xfrm>
          <a:prstGeom prst="rect">
            <a:avLst/>
          </a:prstGeom>
          <a:noFill/>
        </p:spPr>
        <p:txBody>
          <a:bodyPr wrap="none" lIns="0" tIns="0" rIns="0" bIns="0" rtlCol="0">
            <a:noAutofit/>
          </a:bodyPr>
          <a:lstStyle/>
          <a:p>
            <a:pPr algn="l">
              <a:lnSpc>
                <a:spcPct val="110000"/>
              </a:lnSpc>
              <a:spcBef>
                <a:spcPts val="1200"/>
              </a:spcBef>
              <a:buSzPct val="80000"/>
            </a:pPr>
            <a:r>
              <a:rPr lang="da-DK" sz="3300" b="1">
                <a:latin typeface="+mj-lt"/>
              </a:rPr>
              <a:t>Find fokus</a:t>
            </a:r>
            <a:endParaRPr lang="da-DK" sz="3300" b="1">
              <a:solidFill>
                <a:schemeClr val="accent2"/>
              </a:solidFill>
              <a:latin typeface="+mj-lt"/>
            </a:endParaRPr>
          </a:p>
        </p:txBody>
      </p:sp>
    </p:spTree>
    <p:extLst>
      <p:ext uri="{BB962C8B-B14F-4D97-AF65-F5344CB8AC3E}">
        <p14:creationId xmlns:p14="http://schemas.microsoft.com/office/powerpoint/2010/main" val="331520141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ladsholder til tekst 24">
            <a:extLst>
              <a:ext uri="{FF2B5EF4-FFF2-40B4-BE49-F238E27FC236}">
                <a16:creationId xmlns:a16="http://schemas.microsoft.com/office/drawing/2014/main" id="{2EEE24F6-D8EF-6B52-4C40-A0058B6E7FC5}"/>
              </a:ext>
            </a:extLst>
          </p:cNvPr>
          <p:cNvSpPr>
            <a:spLocks noGrp="1"/>
          </p:cNvSpPr>
          <p:nvPr>
            <p:ph type="body" sz="quarter" idx="15"/>
          </p:nvPr>
        </p:nvSpPr>
        <p:spPr/>
        <p:txBody>
          <a:bodyPr/>
          <a:lstStyle/>
          <a:p>
            <a:endParaRPr lang="da-DK"/>
          </a:p>
        </p:txBody>
      </p:sp>
      <p:sp>
        <p:nvSpPr>
          <p:cNvPr id="5" name="Pladsholder til slidenummer 4">
            <a:extLst>
              <a:ext uri="{FF2B5EF4-FFF2-40B4-BE49-F238E27FC236}">
                <a16:creationId xmlns:a16="http://schemas.microsoft.com/office/drawing/2014/main" id="{01B0195C-6E10-C81A-2233-FF72876C18E4}"/>
              </a:ext>
            </a:extLst>
          </p:cNvPr>
          <p:cNvSpPr>
            <a:spLocks noGrp="1"/>
          </p:cNvSpPr>
          <p:nvPr>
            <p:ph type="sldNum" sz="quarter" idx="12"/>
          </p:nvPr>
        </p:nvSpPr>
        <p:spPr/>
        <p:txBody>
          <a:bodyPr/>
          <a:lstStyle/>
          <a:p>
            <a:fld id="{A23C0BB7-6BAB-41B9-B847-BE177CEDBC97}" type="slidenum">
              <a:rPr lang="en-GB" smtClean="0"/>
              <a:t>17</a:t>
            </a:fld>
            <a:endParaRPr lang="en-GB"/>
          </a:p>
        </p:txBody>
      </p:sp>
      <p:sp>
        <p:nvSpPr>
          <p:cNvPr id="6" name="Pladsholder til tekst 5">
            <a:extLst>
              <a:ext uri="{FF2B5EF4-FFF2-40B4-BE49-F238E27FC236}">
                <a16:creationId xmlns:a16="http://schemas.microsoft.com/office/drawing/2014/main" id="{AE457BFD-85C5-AEA2-ECEE-0AC0A55999FE}"/>
              </a:ext>
            </a:extLst>
          </p:cNvPr>
          <p:cNvSpPr>
            <a:spLocks noGrp="1"/>
          </p:cNvSpPr>
          <p:nvPr>
            <p:ph type="body" sz="quarter" idx="14"/>
          </p:nvPr>
        </p:nvSpPr>
        <p:spPr>
          <a:xfrm>
            <a:off x="348698" y="1272099"/>
            <a:ext cx="3083666" cy="5002794"/>
          </a:xfrm>
        </p:spPr>
        <p:txBody>
          <a:bodyPr vert="horz" lIns="0" tIns="0" rIns="0" bIns="0" rtlCol="0" anchor="t">
            <a:noAutofit/>
          </a:bodyPr>
          <a:lstStyle/>
          <a:p>
            <a:pPr marL="0" indent="0" algn="l" rtl="0" fontAlgn="base">
              <a:buNone/>
            </a:pPr>
            <a:endParaRPr lang="da-DK" sz="1600" b="1" i="0">
              <a:solidFill>
                <a:srgbClr val="000000"/>
              </a:solidFill>
              <a:effectLst/>
              <a:latin typeface="Open Sans" panose="020B0606030504020204" pitchFamily="34" charset="0"/>
            </a:endParaRPr>
          </a:p>
          <a:p>
            <a:pPr marL="0" indent="0" algn="l" rtl="0" fontAlgn="base">
              <a:buNone/>
            </a:pPr>
            <a:r>
              <a:rPr lang="da-DK" sz="1600" b="1" i="0">
                <a:solidFill>
                  <a:srgbClr val="000000"/>
                </a:solidFill>
                <a:effectLst/>
                <a:latin typeface="Open Sans"/>
                <a:ea typeface="Open Sans"/>
                <a:cs typeface="Open Sans"/>
              </a:rPr>
              <a:t>Formålet</a:t>
            </a:r>
            <a:r>
              <a:rPr lang="da-DK" sz="1600" b="0" i="0">
                <a:solidFill>
                  <a:srgbClr val="000000"/>
                </a:solidFill>
                <a:effectLst/>
                <a:latin typeface="Open Sans"/>
                <a:ea typeface="Open Sans"/>
                <a:cs typeface="Open Sans"/>
              </a:rPr>
              <a:t> med denne øvelse er</a:t>
            </a:r>
            <a:r>
              <a:rPr lang="da-DK">
                <a:solidFill>
                  <a:srgbClr val="000000"/>
                </a:solidFill>
                <a:latin typeface="Open Sans"/>
                <a:ea typeface="Open Sans"/>
                <a:cs typeface="Open Sans"/>
              </a:rPr>
              <a:t>:</a:t>
            </a:r>
            <a:endParaRPr lang="da-DK" sz="1600" b="0" i="0">
              <a:solidFill>
                <a:srgbClr val="000000"/>
              </a:solidFill>
              <a:effectLst/>
              <a:latin typeface="Open Sans"/>
              <a:ea typeface="Open Sans"/>
              <a:cs typeface="Open Sans"/>
            </a:endParaRPr>
          </a:p>
          <a:p>
            <a:pPr marL="143510" indent="-143510" fontAlgn="base">
              <a:buBlip>
                <a:blip r:embed="rId3">
                  <a:extLst>
                    <a:ext uri="{96DAC541-7B7A-43D3-8B79-37D633B846F1}">
                      <asvg:svgBlip xmlns:asvg="http://schemas.microsoft.com/office/drawing/2016/SVG/main" r:embed="rId4"/>
                    </a:ext>
                  </a:extLst>
                </a:blip>
              </a:buBlip>
            </a:pPr>
            <a:r>
              <a:rPr lang="da-DK">
                <a:solidFill>
                  <a:srgbClr val="000000"/>
                </a:solidFill>
                <a:latin typeface="Open Sans"/>
                <a:ea typeface="Open Sans"/>
                <a:cs typeface="Open Sans"/>
              </a:rPr>
              <a:t> At</a:t>
            </a:r>
            <a:r>
              <a:rPr lang="da-DK" sz="1600" b="0" i="0">
                <a:solidFill>
                  <a:srgbClr val="000000"/>
                </a:solidFill>
                <a:effectLst/>
                <a:latin typeface="Open Sans"/>
                <a:ea typeface="Open Sans"/>
                <a:cs typeface="Open Sans"/>
              </a:rPr>
              <a:t> gå fra beslutning til praksis og skriftliggøre jeres aftaler.</a:t>
            </a:r>
            <a:endParaRPr lang="da-DK">
              <a:solidFill>
                <a:srgbClr val="000000"/>
              </a:solidFill>
              <a:latin typeface="Open Sans"/>
              <a:ea typeface="Open Sans"/>
              <a:cs typeface="Open Sans"/>
            </a:endParaRPr>
          </a:p>
          <a:p>
            <a:pPr marL="143510" indent="-143510" fontAlgn="base">
              <a:buBlip>
                <a:blip r:embed="rId3">
                  <a:extLst>
                    <a:ext uri="{96DAC541-7B7A-43D3-8B79-37D633B846F1}">
                      <asvg:svgBlip xmlns:asvg="http://schemas.microsoft.com/office/drawing/2016/SVG/main" r:embed="rId4"/>
                    </a:ext>
                  </a:extLst>
                </a:blip>
              </a:buBlip>
            </a:pPr>
            <a:r>
              <a:rPr lang="da-DK">
                <a:solidFill>
                  <a:srgbClr val="000000"/>
                </a:solidFill>
                <a:latin typeface="Open Sans"/>
                <a:ea typeface="Open Sans"/>
                <a:cs typeface="Open Sans"/>
              </a:rPr>
              <a:t> At </a:t>
            </a:r>
            <a:r>
              <a:rPr lang="da-DK" sz="1600" b="0" i="0">
                <a:solidFill>
                  <a:srgbClr val="000000"/>
                </a:solidFill>
                <a:effectLst/>
                <a:latin typeface="Open Sans"/>
                <a:ea typeface="Open Sans"/>
                <a:cs typeface="Open Sans"/>
              </a:rPr>
              <a:t>skabe refleksion over hvordan I bedst</a:t>
            </a:r>
            <a:r>
              <a:rPr lang="da-DK">
                <a:solidFill>
                  <a:srgbClr val="000000"/>
                </a:solidFill>
                <a:latin typeface="Open Sans"/>
                <a:ea typeface="Open Sans"/>
                <a:cs typeface="Open Sans"/>
              </a:rPr>
              <a:t> </a:t>
            </a:r>
            <a:r>
              <a:rPr lang="da-DK" sz="1600" b="0" i="0">
                <a:solidFill>
                  <a:srgbClr val="000000"/>
                </a:solidFill>
                <a:effectLst/>
                <a:latin typeface="Open Sans"/>
                <a:ea typeface="Open Sans"/>
                <a:cs typeface="Open Sans"/>
              </a:rPr>
              <a:t>skaber en forandret praksis på jeres skole.</a:t>
            </a:r>
          </a:p>
          <a:p>
            <a:pPr marL="0" indent="0" algn="l" rtl="0" fontAlgn="base">
              <a:buNone/>
            </a:pPr>
            <a:endParaRPr lang="da-DK" sz="1600" b="0" i="0">
              <a:solidFill>
                <a:srgbClr val="000000"/>
              </a:solidFill>
              <a:effectLst/>
              <a:latin typeface="Open Sans" panose="020B0606030504020204" pitchFamily="34" charset="0"/>
            </a:endParaRPr>
          </a:p>
          <a:p>
            <a:pPr marL="0" indent="0" algn="l" rtl="0" fontAlgn="base">
              <a:buNone/>
            </a:pPr>
            <a:br>
              <a:rPr lang="da-DK" sz="1600" b="0" i="0">
                <a:effectLst/>
                <a:latin typeface="WordVisiCarriageReturn_MSFontService"/>
              </a:rPr>
            </a:br>
            <a:endParaRPr lang="da-DK" b="0" i="0">
              <a:solidFill>
                <a:srgbClr val="000000"/>
              </a:solidFill>
              <a:effectLst/>
              <a:latin typeface="Segoe UI" panose="020B0502040204020203" pitchFamily="34" charset="0"/>
            </a:endParaRPr>
          </a:p>
          <a:p>
            <a:pPr marL="0" indent="0">
              <a:buNone/>
            </a:pPr>
            <a:endParaRPr lang="da-DK">
              <a:solidFill>
                <a:srgbClr val="000000"/>
              </a:solidFill>
            </a:endParaRPr>
          </a:p>
        </p:txBody>
      </p:sp>
      <p:sp>
        <p:nvSpPr>
          <p:cNvPr id="26" name="Pladsholder til tekst 25">
            <a:extLst>
              <a:ext uri="{FF2B5EF4-FFF2-40B4-BE49-F238E27FC236}">
                <a16:creationId xmlns:a16="http://schemas.microsoft.com/office/drawing/2014/main" id="{1B353E46-2445-0BFF-9352-5E57E610B02F}"/>
              </a:ext>
            </a:extLst>
          </p:cNvPr>
          <p:cNvSpPr>
            <a:spLocks noGrp="1"/>
          </p:cNvSpPr>
          <p:nvPr>
            <p:ph type="body" sz="quarter" idx="16"/>
          </p:nvPr>
        </p:nvSpPr>
        <p:spPr/>
        <p:txBody>
          <a:bodyPr/>
          <a:lstStyle/>
          <a:p>
            <a:endParaRPr lang="da-DK"/>
          </a:p>
        </p:txBody>
      </p:sp>
      <p:sp>
        <p:nvSpPr>
          <p:cNvPr id="24" name="Pladsholder til tekst 23">
            <a:extLst>
              <a:ext uri="{FF2B5EF4-FFF2-40B4-BE49-F238E27FC236}">
                <a16:creationId xmlns:a16="http://schemas.microsoft.com/office/drawing/2014/main" id="{707C8898-6DC1-BABD-9A73-D27E3F7701FD}"/>
              </a:ext>
            </a:extLst>
          </p:cNvPr>
          <p:cNvSpPr>
            <a:spLocks noGrp="1"/>
          </p:cNvSpPr>
          <p:nvPr>
            <p:ph type="body" sz="quarter" idx="13"/>
          </p:nvPr>
        </p:nvSpPr>
        <p:spPr/>
        <p:txBody>
          <a:bodyPr/>
          <a:lstStyle/>
          <a:p>
            <a:endParaRPr lang="da-DK"/>
          </a:p>
        </p:txBody>
      </p:sp>
      <p:sp>
        <p:nvSpPr>
          <p:cNvPr id="29" name="Text Placeholder 7">
            <a:extLst>
              <a:ext uri="{FF2B5EF4-FFF2-40B4-BE49-F238E27FC236}">
                <a16:creationId xmlns:a16="http://schemas.microsoft.com/office/drawing/2014/main" id="{44A221E5-0D24-DEC1-2759-775725E61AF3}"/>
              </a:ext>
            </a:extLst>
          </p:cNvPr>
          <p:cNvSpPr txBox="1">
            <a:spLocks/>
          </p:cNvSpPr>
          <p:nvPr/>
        </p:nvSpPr>
        <p:spPr>
          <a:xfrm rot="21420000">
            <a:off x="341422" y="389329"/>
            <a:ext cx="1496890" cy="696116"/>
          </a:xfrm>
          <a:prstGeom prst="rect">
            <a:avLst/>
          </a:prstGeom>
          <a:solidFill>
            <a:schemeClr val="accent2"/>
          </a:solidFill>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Tx/>
              <a:buNone/>
              <a:defRPr sz="100" kern="1200">
                <a:solidFill>
                  <a:schemeClr val="accent2">
                    <a:alpha val="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endParaRPr lang="en-GB"/>
          </a:p>
        </p:txBody>
      </p:sp>
      <p:sp>
        <p:nvSpPr>
          <p:cNvPr id="30" name="Text Placeholder 7">
            <a:extLst>
              <a:ext uri="{FF2B5EF4-FFF2-40B4-BE49-F238E27FC236}">
                <a16:creationId xmlns:a16="http://schemas.microsoft.com/office/drawing/2014/main" id="{68636F99-9C4B-ED52-4B42-7FB1210AA957}"/>
              </a:ext>
            </a:extLst>
          </p:cNvPr>
          <p:cNvSpPr txBox="1">
            <a:spLocks/>
          </p:cNvSpPr>
          <p:nvPr/>
        </p:nvSpPr>
        <p:spPr>
          <a:xfrm>
            <a:off x="461088" y="415125"/>
            <a:ext cx="2858887" cy="611864"/>
          </a:xfrm>
          <a:prstGeom prst="rect">
            <a:avLst/>
          </a:prstGeom>
          <a:noFill/>
        </p:spPr>
        <p:txBody>
          <a:bodyPr vert="horz" lIns="0" tIns="0" rIns="0" bIns="0" rtlCol="0">
            <a:noAutofit/>
          </a:bodyPr>
          <a:lstStyle>
            <a:lvl1pPr marL="0" indent="0" algn="l" defTabSz="914400" rtl="0" eaLnBrk="1" latinLnBrk="0" hangingPunct="1">
              <a:lnSpc>
                <a:spcPct val="110000"/>
              </a:lnSpc>
              <a:spcBef>
                <a:spcPts val="1200"/>
              </a:spcBef>
              <a:buSzPct val="80000"/>
              <a:buFontTx/>
              <a:buNone/>
              <a:defRPr sz="4100" b="1" kern="1200">
                <a:solidFill>
                  <a:schemeClr val="bg1"/>
                </a:solidFill>
                <a:latin typeface="+mj-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bg1"/>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bg1"/>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err="1"/>
              <a:t>Fase</a:t>
            </a:r>
            <a:r>
              <a:rPr lang="en-US" sz="3200"/>
              <a:t> 3</a:t>
            </a:r>
            <a:endParaRPr lang="en-GB" sz="3200"/>
          </a:p>
        </p:txBody>
      </p:sp>
      <p:sp>
        <p:nvSpPr>
          <p:cNvPr id="2" name="Tekstfelt 1">
            <a:extLst>
              <a:ext uri="{FF2B5EF4-FFF2-40B4-BE49-F238E27FC236}">
                <a16:creationId xmlns:a16="http://schemas.microsoft.com/office/drawing/2014/main" id="{3F469234-1B2F-33A9-7268-613DA01DC32B}"/>
              </a:ext>
            </a:extLst>
          </p:cNvPr>
          <p:cNvSpPr txBox="1"/>
          <p:nvPr/>
        </p:nvSpPr>
        <p:spPr>
          <a:xfrm>
            <a:off x="4318187" y="1146999"/>
            <a:ext cx="7657147" cy="4880212"/>
          </a:xfrm>
          <a:prstGeom prst="rect">
            <a:avLst/>
          </a:prstGeom>
          <a:noFill/>
        </p:spPr>
        <p:txBody>
          <a:bodyPr wrap="square" lIns="0" tIns="0" rIns="0" bIns="0" rtlCol="0" anchor="t">
            <a:noAutofit/>
          </a:bodyPr>
          <a:lstStyle/>
          <a:p>
            <a:pPr fontAlgn="base"/>
            <a:r>
              <a:rPr lang="da-DK" sz="1400" dirty="0"/>
              <a:t>Ud fra jeres drøftelser kan I nu udvælge hvilke(t) tema(er) I skal fokusere </a:t>
            </a:r>
          </a:p>
          <a:p>
            <a:pPr fontAlgn="base"/>
            <a:r>
              <a:rPr lang="da-DK" sz="1400" dirty="0"/>
              <a:t>på og få aftalt, hvordan I nemmest kommer i gang og hvad der skal gøres.</a:t>
            </a:r>
            <a:endParaRPr lang="da-DK" sz="1400" dirty="0">
              <a:ea typeface="Open Sans"/>
              <a:cs typeface="Open Sans"/>
            </a:endParaRPr>
          </a:p>
          <a:p>
            <a:endParaRPr lang="da-DK" sz="1400" dirty="0"/>
          </a:p>
          <a:p>
            <a:pPr marL="342900" indent="-342900">
              <a:buFont typeface="+mj-lt"/>
              <a:buAutoNum type="arabicPeriod"/>
            </a:pPr>
            <a:r>
              <a:rPr lang="da-DK" sz="1400" dirty="0">
                <a:latin typeface="ImaginaryFriendBBW00-Bold"/>
              </a:rPr>
              <a:t>Vælg tema eller temaer</a:t>
            </a:r>
          </a:p>
          <a:p>
            <a:pPr marL="342900" indent="-342900">
              <a:buFont typeface="+mj-lt"/>
              <a:buAutoNum type="arabicPeriod"/>
            </a:pPr>
            <a:endParaRPr lang="da-DK" sz="1400" dirty="0"/>
          </a:p>
          <a:p>
            <a:pPr marL="342900" indent="-342900">
              <a:buFont typeface="+mj-lt"/>
              <a:buAutoNum type="arabicPeriod"/>
            </a:pPr>
            <a:r>
              <a:rPr lang="da-DK" sz="1400" dirty="0">
                <a:latin typeface="ImaginaryFriendBBW00-Bold"/>
              </a:rPr>
              <a:t>Find værktøjer og viden. </a:t>
            </a:r>
            <a:r>
              <a:rPr lang="da-DK" sz="1400" dirty="0"/>
              <a:t>Se de næste to slides og gå eventuelt ind på sitet, for at se om der er værktøjer eller viden herfra, som I ønsker at anvende.</a:t>
            </a:r>
            <a:endParaRPr lang="da-DK" sz="1400" dirty="0">
              <a:ea typeface="Open Sans"/>
              <a:cs typeface="Open Sans"/>
            </a:endParaRPr>
          </a:p>
          <a:p>
            <a:pPr marL="342900" indent="-342900">
              <a:buFont typeface="+mj-lt"/>
              <a:buAutoNum type="arabicPeriod"/>
            </a:pPr>
            <a:endParaRPr lang="da-DK" sz="1400" dirty="0"/>
          </a:p>
          <a:p>
            <a:pPr marL="342900" indent="-342900">
              <a:buFont typeface="+mj-lt"/>
              <a:buAutoNum type="arabicPeriod"/>
            </a:pPr>
            <a:r>
              <a:rPr lang="da-DK" sz="1400" dirty="0">
                <a:latin typeface="ImaginaryFriendBBW00-Bold"/>
              </a:rPr>
              <a:t>Drøft hvordan den praksis I ønsker bedst understøttes:</a:t>
            </a:r>
          </a:p>
          <a:p>
            <a:endParaRPr lang="da-DK" sz="1400" b="0" i="0" dirty="0">
              <a:effectLst/>
            </a:endParaRPr>
          </a:p>
          <a:p>
            <a:pPr marL="800100" lvl="1" indent="-342900">
              <a:buBlip>
                <a:blip r:embed="rId3">
                  <a:extLst>
                    <a:ext uri="{96DAC541-7B7A-43D3-8B79-37D633B846F1}">
                      <asvg:svgBlip xmlns:asvg="http://schemas.microsoft.com/office/drawing/2016/SVG/main" r:embed="rId4"/>
                    </a:ext>
                  </a:extLst>
                </a:blip>
              </a:buBlip>
            </a:pPr>
            <a:r>
              <a:rPr lang="da-DK" sz="1400" b="0" i="0" dirty="0">
                <a:effectLst/>
              </a:rPr>
              <a:t>Hvilken praksis understøttes bedst af tydelige forventninger og opfølgning fra ledelsen? </a:t>
            </a:r>
            <a:endParaRPr lang="da-DK" sz="1400" dirty="0">
              <a:ea typeface="Open Sans"/>
              <a:cs typeface="Open Sans"/>
            </a:endParaRPr>
          </a:p>
          <a:p>
            <a:pPr marL="800100" lvl="1" indent="-342900">
              <a:buBlip>
                <a:blip r:embed="rId3">
                  <a:extLst>
                    <a:ext uri="{96DAC541-7B7A-43D3-8B79-37D633B846F1}">
                      <asvg:svgBlip xmlns:asvg="http://schemas.microsoft.com/office/drawing/2016/SVG/main" r:embed="rId4"/>
                    </a:ext>
                  </a:extLst>
                </a:blip>
              </a:buBlip>
            </a:pPr>
            <a:endParaRPr lang="da-DK" sz="1400" b="0" i="0" dirty="0">
              <a:effectLst/>
              <a:ea typeface="Open Sans"/>
              <a:cs typeface="Open Sans"/>
            </a:endParaRPr>
          </a:p>
          <a:p>
            <a:pPr marL="800100" lvl="1" indent="-342900">
              <a:buBlip>
                <a:blip r:embed="rId3">
                  <a:extLst>
                    <a:ext uri="{96DAC541-7B7A-43D3-8B79-37D633B846F1}">
                      <asvg:svgBlip xmlns:asvg="http://schemas.microsoft.com/office/drawing/2016/SVG/main" r:embed="rId4"/>
                    </a:ext>
                  </a:extLst>
                </a:blip>
              </a:buBlip>
            </a:pPr>
            <a:r>
              <a:rPr lang="da-DK" sz="1400" b="0" i="0" dirty="0">
                <a:effectLst/>
              </a:rPr>
              <a:t>Hvilken praksis understøttes bedst af kompetenceudvikling med fælles refleksion, øvebaner og opfølgning? </a:t>
            </a:r>
            <a:endParaRPr lang="da-DK" sz="1400" b="0" i="0" dirty="0">
              <a:effectLst/>
              <a:ea typeface="Open Sans"/>
              <a:cs typeface="Open Sans"/>
            </a:endParaRPr>
          </a:p>
          <a:p>
            <a:pPr marL="800100" lvl="1" indent="-342900">
              <a:buBlip>
                <a:blip r:embed="rId3">
                  <a:extLst>
                    <a:ext uri="{96DAC541-7B7A-43D3-8B79-37D633B846F1}">
                      <asvg:svgBlip xmlns:asvg="http://schemas.microsoft.com/office/drawing/2016/SVG/main" r:embed="rId4"/>
                    </a:ext>
                  </a:extLst>
                </a:blip>
              </a:buBlip>
            </a:pPr>
            <a:endParaRPr lang="da-DK" sz="1400" b="0" i="0" dirty="0">
              <a:effectLst/>
            </a:endParaRPr>
          </a:p>
          <a:p>
            <a:pPr marL="800100" lvl="1" indent="-342900">
              <a:buBlip>
                <a:blip r:embed="rId3">
                  <a:extLst>
                    <a:ext uri="{96DAC541-7B7A-43D3-8B79-37D633B846F1}">
                      <asvg:svgBlip xmlns:asvg="http://schemas.microsoft.com/office/drawing/2016/SVG/main" r:embed="rId4"/>
                    </a:ext>
                  </a:extLst>
                </a:blip>
              </a:buBlip>
            </a:pPr>
            <a:r>
              <a:rPr lang="da-DK" sz="1400" b="0" i="0" dirty="0">
                <a:effectLst/>
              </a:rPr>
              <a:t>Hvilken praksis kræver fælles udvikling og innovative processer på skolen? </a:t>
            </a:r>
            <a:endParaRPr lang="da-DK" sz="1400" b="0" i="0" dirty="0">
              <a:effectLst/>
              <a:ea typeface="Open Sans"/>
              <a:cs typeface="Open Sans"/>
            </a:endParaRPr>
          </a:p>
          <a:p>
            <a:pPr marL="800100" lvl="1" indent="-342900">
              <a:buBlip>
                <a:blip r:embed="rId3">
                  <a:extLst>
                    <a:ext uri="{96DAC541-7B7A-43D3-8B79-37D633B846F1}">
                      <asvg:svgBlip xmlns:asvg="http://schemas.microsoft.com/office/drawing/2016/SVG/main" r:embed="rId4"/>
                    </a:ext>
                  </a:extLst>
                </a:blip>
              </a:buBlip>
            </a:pPr>
            <a:endParaRPr lang="da-DK" sz="1400" b="0" i="0" dirty="0">
              <a:effectLst/>
            </a:endParaRPr>
          </a:p>
          <a:p>
            <a:pPr marL="800100" lvl="1" indent="-342900">
              <a:buBlip>
                <a:blip r:embed="rId3">
                  <a:extLst>
                    <a:ext uri="{96DAC541-7B7A-43D3-8B79-37D633B846F1}">
                      <asvg:svgBlip xmlns:asvg="http://schemas.microsoft.com/office/drawing/2016/SVG/main" r:embed="rId4"/>
                    </a:ext>
                  </a:extLst>
                </a:blip>
              </a:buBlip>
            </a:pPr>
            <a:r>
              <a:rPr lang="da-DK" sz="1400" b="0" i="0" dirty="0">
                <a:effectLst/>
              </a:rPr>
              <a:t>Hvilke praksis kan lægges ud til personalet som inspiration?</a:t>
            </a:r>
            <a:endParaRPr lang="da-DK" sz="1400" b="0" i="0" dirty="0">
              <a:effectLst/>
              <a:ea typeface="Open Sans"/>
              <a:cs typeface="Open Sans"/>
            </a:endParaRPr>
          </a:p>
          <a:p>
            <a:pPr marL="342900" indent="-342900">
              <a:buFont typeface="Arial" panose="020B0604020202020204" pitchFamily="34" charset="0"/>
              <a:buChar char="•"/>
            </a:pPr>
            <a:endParaRPr lang="da-DK" sz="1400" dirty="0"/>
          </a:p>
          <a:p>
            <a:r>
              <a:rPr lang="da-DK" sz="1400" dirty="0">
                <a:latin typeface="ImaginaryFriendBBW00-Bold"/>
              </a:rPr>
              <a:t>4</a:t>
            </a:r>
            <a:r>
              <a:rPr lang="da-DK" sz="1400" b="0" i="0" dirty="0">
                <a:effectLst/>
                <a:latin typeface="ImaginaryFriendBBW00-Bold"/>
              </a:rPr>
              <a:t>.</a:t>
            </a:r>
            <a:r>
              <a:rPr lang="da-DK" sz="1400" dirty="0">
                <a:latin typeface="ImaginaryFriendBBW00-Bold"/>
              </a:rPr>
              <a:t>  </a:t>
            </a:r>
            <a:r>
              <a:rPr lang="da-DK" sz="1400" b="0" i="0" dirty="0">
                <a:effectLst/>
                <a:latin typeface="ImaginaryFriendBBW00-Bold"/>
              </a:rPr>
              <a:t> </a:t>
            </a:r>
            <a:r>
              <a:rPr lang="da-DK" sz="1400" dirty="0">
                <a:latin typeface="ImaginaryFriendBBW00-Bold"/>
              </a:rPr>
              <a:t>Anvend handleplansskemaet og lav aftaler </a:t>
            </a:r>
            <a:r>
              <a:rPr lang="da-DK" sz="1400" dirty="0"/>
              <a:t>om hvem der gør hvad</a:t>
            </a:r>
            <a:endParaRPr lang="da-DK" sz="1400" b="0" i="0" dirty="0">
              <a:effectLst/>
              <a:ea typeface="Open Sans"/>
              <a:cs typeface="Open Sans"/>
            </a:endParaRPr>
          </a:p>
          <a:p>
            <a:pPr fontAlgn="base"/>
            <a:endParaRPr lang="da-DK" sz="1400" dirty="0"/>
          </a:p>
          <a:p>
            <a:pPr algn="l" rtl="0" fontAlgn="base"/>
            <a:endParaRPr lang="da-DK" sz="1400" dirty="0">
              <a:solidFill>
                <a:srgbClr val="000000"/>
              </a:solidFill>
            </a:endParaRPr>
          </a:p>
        </p:txBody>
      </p:sp>
      <p:sp>
        <p:nvSpPr>
          <p:cNvPr id="3" name="Tekstfelt 2">
            <a:extLst>
              <a:ext uri="{FF2B5EF4-FFF2-40B4-BE49-F238E27FC236}">
                <a16:creationId xmlns:a16="http://schemas.microsoft.com/office/drawing/2014/main" id="{D40DAFFC-D1B0-F054-C333-8994CE27CEFB}"/>
              </a:ext>
            </a:extLst>
          </p:cNvPr>
          <p:cNvSpPr txBox="1"/>
          <p:nvPr/>
        </p:nvSpPr>
        <p:spPr>
          <a:xfrm>
            <a:off x="4291836" y="415125"/>
            <a:ext cx="7575933" cy="914400"/>
          </a:xfrm>
          <a:prstGeom prst="rect">
            <a:avLst/>
          </a:prstGeom>
          <a:noFill/>
        </p:spPr>
        <p:txBody>
          <a:bodyPr wrap="none" lIns="0" tIns="0" rIns="0" bIns="0" rtlCol="0">
            <a:noAutofit/>
          </a:bodyPr>
          <a:lstStyle/>
          <a:p>
            <a:pPr algn="l">
              <a:lnSpc>
                <a:spcPct val="110000"/>
              </a:lnSpc>
              <a:spcBef>
                <a:spcPts val="1200"/>
              </a:spcBef>
              <a:buSzPct val="80000"/>
            </a:pPr>
            <a:r>
              <a:rPr lang="da-DK" sz="3300" b="1">
                <a:solidFill>
                  <a:schemeClr val="accent2"/>
                </a:solidFill>
                <a:latin typeface="+mj-lt"/>
              </a:rPr>
              <a:t>Handleplan</a:t>
            </a:r>
          </a:p>
        </p:txBody>
      </p:sp>
    </p:spTree>
    <p:extLst>
      <p:ext uri="{BB962C8B-B14F-4D97-AF65-F5344CB8AC3E}">
        <p14:creationId xmlns:p14="http://schemas.microsoft.com/office/powerpoint/2010/main" val="148707443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AD7DEF8F-83E8-81D3-5E51-FEC74518FF48}"/>
              </a:ext>
            </a:extLst>
          </p:cNvPr>
          <p:cNvSpPr>
            <a:spLocks noGrp="1"/>
          </p:cNvSpPr>
          <p:nvPr>
            <p:ph type="sldNum" sz="quarter" idx="12"/>
          </p:nvPr>
        </p:nvSpPr>
        <p:spPr/>
        <p:txBody>
          <a:bodyPr/>
          <a:lstStyle/>
          <a:p>
            <a:fld id="{A23C0BB7-6BAB-41B9-B847-BE177CEDBC97}" type="slidenum">
              <a:rPr lang="en-GB" smtClean="0"/>
              <a:t>18</a:t>
            </a:fld>
            <a:endParaRPr lang="en-GB"/>
          </a:p>
        </p:txBody>
      </p:sp>
      <p:pic>
        <p:nvPicPr>
          <p:cNvPr id="4" name="Billede 3">
            <a:extLst>
              <a:ext uri="{FF2B5EF4-FFF2-40B4-BE49-F238E27FC236}">
                <a16:creationId xmlns:a16="http://schemas.microsoft.com/office/drawing/2014/main" id="{B69675FF-8BBA-7B06-0B33-08C15CD11208}"/>
              </a:ext>
            </a:extLst>
          </p:cNvPr>
          <p:cNvPicPr>
            <a:picLocks noChangeAspect="1"/>
          </p:cNvPicPr>
          <p:nvPr/>
        </p:nvPicPr>
        <p:blipFill>
          <a:blip r:embed="rId3"/>
          <a:stretch>
            <a:fillRect/>
          </a:stretch>
        </p:blipFill>
        <p:spPr>
          <a:xfrm>
            <a:off x="1122923" y="0"/>
            <a:ext cx="9946153" cy="6858000"/>
          </a:xfrm>
          <a:prstGeom prst="rect">
            <a:avLst/>
          </a:prstGeom>
        </p:spPr>
      </p:pic>
    </p:spTree>
    <p:extLst>
      <p:ext uri="{BB962C8B-B14F-4D97-AF65-F5344CB8AC3E}">
        <p14:creationId xmlns:p14="http://schemas.microsoft.com/office/powerpoint/2010/main" val="3204802095"/>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45B47F87-FECE-A972-6A6E-9E4A6C146F4F}"/>
              </a:ext>
            </a:extLst>
          </p:cNvPr>
          <p:cNvSpPr>
            <a:spLocks noGrp="1"/>
          </p:cNvSpPr>
          <p:nvPr>
            <p:ph type="sldNum" sz="quarter" idx="12"/>
          </p:nvPr>
        </p:nvSpPr>
        <p:spPr/>
        <p:txBody>
          <a:bodyPr/>
          <a:lstStyle/>
          <a:p>
            <a:fld id="{A23C0BB7-6BAB-41B9-B847-BE177CEDBC97}" type="slidenum">
              <a:rPr lang="en-GB" smtClean="0"/>
              <a:t>19</a:t>
            </a:fld>
            <a:endParaRPr lang="en-GB"/>
          </a:p>
        </p:txBody>
      </p:sp>
      <p:pic>
        <p:nvPicPr>
          <p:cNvPr id="4" name="Billede 3">
            <a:extLst>
              <a:ext uri="{FF2B5EF4-FFF2-40B4-BE49-F238E27FC236}">
                <a16:creationId xmlns:a16="http://schemas.microsoft.com/office/drawing/2014/main" id="{1177045B-FA47-477A-EFFB-0EE3FA92620A}"/>
              </a:ext>
            </a:extLst>
          </p:cNvPr>
          <p:cNvPicPr>
            <a:picLocks noChangeAspect="1"/>
          </p:cNvPicPr>
          <p:nvPr/>
        </p:nvPicPr>
        <p:blipFill>
          <a:blip r:embed="rId2"/>
          <a:stretch>
            <a:fillRect/>
          </a:stretch>
        </p:blipFill>
        <p:spPr>
          <a:xfrm>
            <a:off x="1128605" y="0"/>
            <a:ext cx="9934789" cy="6858000"/>
          </a:xfrm>
          <a:prstGeom prst="rect">
            <a:avLst/>
          </a:prstGeom>
        </p:spPr>
      </p:pic>
    </p:spTree>
    <p:extLst>
      <p:ext uri="{BB962C8B-B14F-4D97-AF65-F5344CB8AC3E}">
        <p14:creationId xmlns:p14="http://schemas.microsoft.com/office/powerpoint/2010/main" val="2378331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42AD22A-F885-AC16-A279-6B114EF2E785}"/>
              </a:ext>
            </a:extLst>
          </p:cNvPr>
          <p:cNvSpPr>
            <a:spLocks noGrp="1"/>
          </p:cNvSpPr>
          <p:nvPr>
            <p:ph type="ctrTitle"/>
          </p:nvPr>
        </p:nvSpPr>
        <p:spPr>
          <a:xfrm>
            <a:off x="658813" y="897090"/>
            <a:ext cx="10874374" cy="1016555"/>
          </a:xfrm>
        </p:spPr>
        <p:txBody>
          <a:bodyPr/>
          <a:lstStyle/>
          <a:p>
            <a:r>
              <a:rPr lang="da-DK" sz="4400" b="1">
                <a:solidFill>
                  <a:schemeClr val="bg2"/>
                </a:solidFill>
                <a:latin typeface="Roboto Slab"/>
                <a:ea typeface="Roboto Slab" pitchFamily="2" charset="0"/>
              </a:rPr>
              <a:t>deltagere</a:t>
            </a:r>
            <a:endParaRPr lang="da-DK"/>
          </a:p>
        </p:txBody>
      </p:sp>
      <p:sp>
        <p:nvSpPr>
          <p:cNvPr id="15" name="Undertitel 14">
            <a:extLst>
              <a:ext uri="{FF2B5EF4-FFF2-40B4-BE49-F238E27FC236}">
                <a16:creationId xmlns:a16="http://schemas.microsoft.com/office/drawing/2014/main" id="{74FB4B3D-419A-1C0B-C235-FE3149DADDDA}"/>
              </a:ext>
            </a:extLst>
          </p:cNvPr>
          <p:cNvSpPr>
            <a:spLocks noGrp="1"/>
          </p:cNvSpPr>
          <p:nvPr>
            <p:ph type="subTitle" idx="1"/>
          </p:nvPr>
        </p:nvSpPr>
        <p:spPr>
          <a:xfrm>
            <a:off x="567373" y="1445015"/>
            <a:ext cx="10816495" cy="4710545"/>
          </a:xfrm>
        </p:spPr>
        <p:txBody>
          <a:bodyPr/>
          <a:lstStyle/>
          <a:p>
            <a:endParaRPr lang="da-DK" sz="1800" b="1"/>
          </a:p>
          <a:p>
            <a:r>
              <a:rPr lang="da-DK" sz="1800"/>
              <a:t>Processen er målrettet skolens ledelsesteam. Hvis man allerede har en fraværskoordinator eller en central trivselsmedarbejder, der understøtter arbejdet i fraværssager, kan det være hensigtsmæssigt at invitere dem med. </a:t>
            </a:r>
          </a:p>
          <a:p>
            <a:endParaRPr lang="da-DK" sz="1800"/>
          </a:p>
          <a:p>
            <a:r>
              <a:rPr lang="da-DK" sz="1800"/>
              <a:t>Det kan også være givtigt for processen at involvere medlemmer fra skolebestyrelsen, eller planlægge hvordan skolebestyrelsen får den nødvendige viden.</a:t>
            </a:r>
          </a:p>
          <a:p>
            <a:endParaRPr lang="da-DK" sz="1800"/>
          </a:p>
          <a:p>
            <a:r>
              <a:rPr lang="da-DK" sz="1800"/>
              <a:t>Nogle skoler har haft glæde af at lave dele af processen sammen med medarbejdere med det formål at understøtte viden om skolefravær hos alle medarbejdere. Det er dog vigtigt at understrege, at processens strategiske sigte primært er rettet mod skoleledelsen.</a:t>
            </a:r>
          </a:p>
          <a:p>
            <a:endParaRPr lang="da-DK"/>
          </a:p>
        </p:txBody>
      </p:sp>
    </p:spTree>
    <p:extLst>
      <p:ext uri="{BB962C8B-B14F-4D97-AF65-F5344CB8AC3E}">
        <p14:creationId xmlns:p14="http://schemas.microsoft.com/office/powerpoint/2010/main" val="187061559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dsholder til billede 13" descr="Et billede, der indeholder tekst, legetøj, dukke&#10;&#10;Automatisk genereret beskrivelse">
            <a:extLst>
              <a:ext uri="{FF2B5EF4-FFF2-40B4-BE49-F238E27FC236}">
                <a16:creationId xmlns:a16="http://schemas.microsoft.com/office/drawing/2014/main" id="{E880E652-11DD-4B9D-535F-D7A6EC96F52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 r="9"/>
          <a:stretch>
            <a:fillRect/>
          </a:stretch>
        </p:blipFill>
        <p:spPr/>
      </p:pic>
      <p:sp>
        <p:nvSpPr>
          <p:cNvPr id="9" name="Pladsholder til tekst 8">
            <a:extLst>
              <a:ext uri="{FF2B5EF4-FFF2-40B4-BE49-F238E27FC236}">
                <a16:creationId xmlns:a16="http://schemas.microsoft.com/office/drawing/2014/main" id="{30911605-36D6-E805-E17B-80750D845F1E}"/>
              </a:ext>
            </a:extLst>
          </p:cNvPr>
          <p:cNvSpPr>
            <a:spLocks noGrp="1"/>
          </p:cNvSpPr>
          <p:nvPr>
            <p:ph type="body" sz="quarter" idx="10"/>
          </p:nvPr>
        </p:nvSpPr>
        <p:spPr/>
        <p:txBody>
          <a:bodyPr/>
          <a:lstStyle/>
          <a:p>
            <a:endParaRPr lang="da-DK"/>
          </a:p>
        </p:txBody>
      </p:sp>
      <p:sp>
        <p:nvSpPr>
          <p:cNvPr id="11" name="Pladsholder til tekst 10">
            <a:extLst>
              <a:ext uri="{FF2B5EF4-FFF2-40B4-BE49-F238E27FC236}">
                <a16:creationId xmlns:a16="http://schemas.microsoft.com/office/drawing/2014/main" id="{FE445B89-FEAB-857D-6C4D-0499729EB161}"/>
              </a:ext>
            </a:extLst>
          </p:cNvPr>
          <p:cNvSpPr>
            <a:spLocks noGrp="1"/>
          </p:cNvSpPr>
          <p:nvPr>
            <p:ph type="body" sz="quarter" idx="14"/>
          </p:nvPr>
        </p:nvSpPr>
        <p:spPr/>
        <p:txBody>
          <a:bodyPr/>
          <a:lstStyle/>
          <a:p>
            <a:endParaRPr lang="da-DK"/>
          </a:p>
        </p:txBody>
      </p:sp>
      <p:sp>
        <p:nvSpPr>
          <p:cNvPr id="12" name="Pladsholder til tekst 11">
            <a:extLst>
              <a:ext uri="{FF2B5EF4-FFF2-40B4-BE49-F238E27FC236}">
                <a16:creationId xmlns:a16="http://schemas.microsoft.com/office/drawing/2014/main" id="{FD6590D9-5559-5542-BF16-91CB78424D22}"/>
              </a:ext>
            </a:extLst>
          </p:cNvPr>
          <p:cNvSpPr>
            <a:spLocks noGrp="1"/>
          </p:cNvSpPr>
          <p:nvPr>
            <p:ph type="body" sz="quarter" idx="15"/>
          </p:nvPr>
        </p:nvSpPr>
        <p:spPr/>
        <p:txBody>
          <a:bodyPr/>
          <a:lstStyle/>
          <a:p>
            <a:r>
              <a:rPr lang="da-DK"/>
              <a:t> FOR</a:t>
            </a:r>
          </a:p>
        </p:txBody>
      </p:sp>
      <p:sp>
        <p:nvSpPr>
          <p:cNvPr id="5" name="Pladsholder til slidenummer 4">
            <a:extLst>
              <a:ext uri="{FF2B5EF4-FFF2-40B4-BE49-F238E27FC236}">
                <a16:creationId xmlns:a16="http://schemas.microsoft.com/office/drawing/2014/main" id="{391161ED-EAD5-AE60-2C56-D3A938925F28}"/>
              </a:ext>
            </a:extLst>
          </p:cNvPr>
          <p:cNvSpPr>
            <a:spLocks noGrp="1"/>
          </p:cNvSpPr>
          <p:nvPr>
            <p:ph type="sldNum" sz="quarter" idx="4294967295"/>
          </p:nvPr>
        </p:nvSpPr>
        <p:spPr>
          <a:xfrm>
            <a:off x="11831638" y="6523038"/>
            <a:ext cx="360362" cy="142875"/>
          </a:xfrm>
        </p:spPr>
        <p:txBody>
          <a:bodyPr/>
          <a:lstStyle/>
          <a:p>
            <a:fld id="{A23C0BB7-6BAB-41B9-B847-BE177CEDBC97}" type="slidenum">
              <a:rPr lang="en-GB" smtClean="0"/>
              <a:t>20</a:t>
            </a:fld>
            <a:endParaRPr lang="en-GB"/>
          </a:p>
        </p:txBody>
      </p:sp>
    </p:spTree>
    <p:extLst>
      <p:ext uri="{BB962C8B-B14F-4D97-AF65-F5344CB8AC3E}">
        <p14:creationId xmlns:p14="http://schemas.microsoft.com/office/powerpoint/2010/main" val="387082347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42AD22A-F885-AC16-A279-6B114EF2E785}"/>
              </a:ext>
            </a:extLst>
          </p:cNvPr>
          <p:cNvSpPr>
            <a:spLocks noGrp="1"/>
          </p:cNvSpPr>
          <p:nvPr>
            <p:ph type="ctrTitle"/>
          </p:nvPr>
        </p:nvSpPr>
        <p:spPr>
          <a:xfrm>
            <a:off x="669514" y="886956"/>
            <a:ext cx="10874374" cy="1587769"/>
          </a:xfrm>
        </p:spPr>
        <p:txBody>
          <a:bodyPr/>
          <a:lstStyle/>
          <a:p>
            <a:r>
              <a:rPr lang="da-DK" sz="4400" b="1">
                <a:solidFill>
                  <a:schemeClr val="bg2"/>
                </a:solidFill>
                <a:latin typeface="Roboto Slab"/>
                <a:ea typeface="Roboto Slab" pitchFamily="2" charset="0"/>
              </a:rPr>
              <a:t>processen</a:t>
            </a:r>
            <a:endParaRPr lang="da-DK"/>
          </a:p>
        </p:txBody>
      </p:sp>
      <p:sp>
        <p:nvSpPr>
          <p:cNvPr id="15" name="Undertitel 14">
            <a:extLst>
              <a:ext uri="{FF2B5EF4-FFF2-40B4-BE49-F238E27FC236}">
                <a16:creationId xmlns:a16="http://schemas.microsoft.com/office/drawing/2014/main" id="{74FB4B3D-419A-1C0B-C235-FE3149DADDDA}"/>
              </a:ext>
            </a:extLst>
          </p:cNvPr>
          <p:cNvSpPr>
            <a:spLocks noGrp="1"/>
          </p:cNvSpPr>
          <p:nvPr>
            <p:ph type="subTitle" idx="1"/>
          </p:nvPr>
        </p:nvSpPr>
        <p:spPr>
          <a:xfrm>
            <a:off x="555943" y="1747994"/>
            <a:ext cx="10816495" cy="5022376"/>
          </a:xfrm>
        </p:spPr>
        <p:txBody>
          <a:bodyPr/>
          <a:lstStyle/>
          <a:p>
            <a:r>
              <a:rPr lang="da-DK" sz="1600" b="1"/>
              <a:t>Tid: </a:t>
            </a:r>
            <a:r>
              <a:rPr lang="da-DK" sz="1600"/>
              <a:t>Processen tager 3 timer alt i alt. Man kan vælge at dele den i to bidder. </a:t>
            </a:r>
          </a:p>
          <a:p>
            <a:r>
              <a:rPr lang="da-DK" sz="1600"/>
              <a:t>En af 2 timer og en af 1 time.</a:t>
            </a:r>
            <a:endParaRPr lang="da-DK" sz="1600">
              <a:ea typeface="Open Sans"/>
              <a:cs typeface="Open Sans"/>
            </a:endParaRPr>
          </a:p>
          <a:p>
            <a:endParaRPr lang="da-DK" sz="1600"/>
          </a:p>
          <a:p>
            <a:r>
              <a:rPr lang="da-DK" sz="1600" b="1"/>
              <a:t>Ide: </a:t>
            </a:r>
            <a:r>
              <a:rPr lang="da-DK" sz="1600"/>
              <a:t>Det kan være givtigt for processen at starte med at dykke ned i skolens specifikke fraværstal så alle deltagere får et indblik i hvordan det ser ud for jeres skole netop nu.</a:t>
            </a:r>
            <a:endParaRPr lang="da-DK" sz="1600">
              <a:ea typeface="Open Sans"/>
              <a:cs typeface="Open Sans"/>
            </a:endParaRPr>
          </a:p>
          <a:p>
            <a:endParaRPr lang="da-DK" sz="1600"/>
          </a:p>
          <a:p>
            <a:r>
              <a:rPr lang="da-DK" sz="1600" b="1"/>
              <a:t>Print</a:t>
            </a:r>
            <a:r>
              <a:rPr lang="da-DK" sz="1600"/>
              <a:t> et eksemplar til hver deltager af : ‘Vurder jeres skoles arbejde med skolefravær’</a:t>
            </a:r>
            <a:endParaRPr lang="da-DK" sz="1600">
              <a:ea typeface="Open Sans"/>
              <a:cs typeface="Open Sans"/>
            </a:endParaRPr>
          </a:p>
          <a:p>
            <a:endParaRPr lang="da-DK" sz="1600"/>
          </a:p>
          <a:p>
            <a:r>
              <a:rPr lang="da-DK" sz="1600" b="1"/>
              <a:t>Gode tips når du bruger præsentationen </a:t>
            </a:r>
            <a:endParaRPr lang="da-DK" sz="1600" b="1">
              <a:ea typeface="Open Sans"/>
              <a:cs typeface="Open Sans"/>
            </a:endParaRPr>
          </a:p>
          <a:p>
            <a:r>
              <a:rPr lang="da-DK" sz="1600"/>
              <a:t>Der er en enkelt film med i præsentationen. Husk at have lydudstyr og adgang til internettet når du præsenterer, da filmen spiller direkte derfra. Prøv det gerne af inden du starter mødet, så du ved, at der er hul igennem, og at lyden er klar og tydelig.</a:t>
            </a:r>
            <a:endParaRPr lang="da-DK" sz="1600">
              <a:ea typeface="Open Sans"/>
              <a:cs typeface="Open Sans"/>
            </a:endParaRPr>
          </a:p>
          <a:p>
            <a:endParaRPr lang="da-DK">
              <a:ea typeface="Open Sans"/>
              <a:cs typeface="Open Sans"/>
            </a:endParaRPr>
          </a:p>
        </p:txBody>
      </p:sp>
    </p:spTree>
    <p:extLst>
      <p:ext uri="{BB962C8B-B14F-4D97-AF65-F5344CB8AC3E}">
        <p14:creationId xmlns:p14="http://schemas.microsoft.com/office/powerpoint/2010/main" val="203460858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42AD22A-F885-AC16-A279-6B114EF2E785}"/>
              </a:ext>
            </a:extLst>
          </p:cNvPr>
          <p:cNvSpPr>
            <a:spLocks noGrp="1"/>
          </p:cNvSpPr>
          <p:nvPr>
            <p:ph type="ctrTitle"/>
          </p:nvPr>
        </p:nvSpPr>
        <p:spPr/>
        <p:txBody>
          <a:bodyPr/>
          <a:lstStyle/>
          <a:p>
            <a:r>
              <a:rPr lang="da-DK" sz="4400" b="1" dirty="0">
                <a:solidFill>
                  <a:schemeClr val="bg2"/>
                </a:solidFill>
                <a:latin typeface="Roboto Slab"/>
                <a:ea typeface="Roboto Slab" pitchFamily="2" charset="0"/>
              </a:rPr>
              <a:t>Find fokusområder</a:t>
            </a:r>
            <a:endParaRPr lang="da-DK" dirty="0"/>
          </a:p>
        </p:txBody>
      </p:sp>
      <p:sp>
        <p:nvSpPr>
          <p:cNvPr id="15" name="Undertitel 14">
            <a:extLst>
              <a:ext uri="{FF2B5EF4-FFF2-40B4-BE49-F238E27FC236}">
                <a16:creationId xmlns:a16="http://schemas.microsoft.com/office/drawing/2014/main" id="{74FB4B3D-419A-1C0B-C235-FE3149DADDDA}"/>
              </a:ext>
            </a:extLst>
          </p:cNvPr>
          <p:cNvSpPr>
            <a:spLocks noGrp="1"/>
          </p:cNvSpPr>
          <p:nvPr>
            <p:ph type="subTitle" idx="1"/>
          </p:nvPr>
        </p:nvSpPr>
        <p:spPr>
          <a:xfrm>
            <a:off x="658813" y="2455020"/>
            <a:ext cx="4837112" cy="622300"/>
          </a:xfrm>
        </p:spPr>
        <p:txBody>
          <a:bodyPr/>
          <a:lstStyle/>
          <a:p>
            <a:r>
              <a:rPr lang="da-DK" sz="1600"/>
              <a:t>Helhedsorienteret tilgang til arbejdet med at forebygge og håndtere skolefravær</a:t>
            </a:r>
          </a:p>
        </p:txBody>
      </p:sp>
    </p:spTree>
    <p:extLst>
      <p:ext uri="{BB962C8B-B14F-4D97-AF65-F5344CB8AC3E}">
        <p14:creationId xmlns:p14="http://schemas.microsoft.com/office/powerpoint/2010/main" val="271722236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tekst 10">
            <a:extLst>
              <a:ext uri="{FF2B5EF4-FFF2-40B4-BE49-F238E27FC236}">
                <a16:creationId xmlns:a16="http://schemas.microsoft.com/office/drawing/2014/main" id="{DDB38EC7-FEB2-723E-1947-55E4FDFC022B}"/>
              </a:ext>
            </a:extLst>
          </p:cNvPr>
          <p:cNvSpPr>
            <a:spLocks noGrp="1"/>
          </p:cNvSpPr>
          <p:nvPr>
            <p:ph type="body" sz="quarter" idx="15"/>
          </p:nvPr>
        </p:nvSpPr>
        <p:spPr/>
        <p:txBody>
          <a:bodyPr/>
          <a:lstStyle/>
          <a:p>
            <a:endParaRPr lang="da-DK"/>
          </a:p>
        </p:txBody>
      </p:sp>
      <p:sp>
        <p:nvSpPr>
          <p:cNvPr id="2" name="Titel 1">
            <a:extLst>
              <a:ext uri="{FF2B5EF4-FFF2-40B4-BE49-F238E27FC236}">
                <a16:creationId xmlns:a16="http://schemas.microsoft.com/office/drawing/2014/main" id="{336A54CD-BA93-4871-B726-D747BB93B6F2}"/>
              </a:ext>
            </a:extLst>
          </p:cNvPr>
          <p:cNvSpPr>
            <a:spLocks noGrp="1"/>
          </p:cNvSpPr>
          <p:nvPr>
            <p:ph type="title"/>
          </p:nvPr>
        </p:nvSpPr>
        <p:spPr/>
        <p:txBody>
          <a:bodyPr lIns="91440" tIns="45720" rIns="91440" bIns="45720" anchor="t"/>
          <a:lstStyle/>
          <a:p>
            <a:r>
              <a:rPr lang="en-US" b="1">
                <a:cs typeface="Calibri Light"/>
              </a:rPr>
              <a:t>Agenda for mødet</a:t>
            </a:r>
          </a:p>
        </p:txBody>
      </p:sp>
      <p:sp>
        <p:nvSpPr>
          <p:cNvPr id="3" name="Pladsholder til indhold 2">
            <a:extLst>
              <a:ext uri="{FF2B5EF4-FFF2-40B4-BE49-F238E27FC236}">
                <a16:creationId xmlns:a16="http://schemas.microsoft.com/office/drawing/2014/main" id="{8DF5407D-C238-4E60-9DD8-38886FA8A65B}"/>
              </a:ext>
            </a:extLst>
          </p:cNvPr>
          <p:cNvSpPr>
            <a:spLocks noGrp="1"/>
          </p:cNvSpPr>
          <p:nvPr>
            <p:ph sz="half" idx="1"/>
          </p:nvPr>
        </p:nvSpPr>
        <p:spPr>
          <a:xfrm>
            <a:off x="354640" y="1017820"/>
            <a:ext cx="7416799" cy="4320000"/>
          </a:xfrm>
        </p:spPr>
        <p:txBody>
          <a:bodyPr lIns="91440" tIns="45720" rIns="91440" bIns="45720" anchor="t"/>
          <a:lstStyle/>
          <a:p>
            <a:pPr marL="0" indent="0">
              <a:spcBef>
                <a:spcPts val="0"/>
              </a:spcBef>
              <a:buNone/>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Viden om skolefravær</a:t>
            </a:r>
          </a:p>
          <a:p>
            <a:pPr marL="143510" indent="-143510">
              <a:spcBef>
                <a:spcPts val="0"/>
              </a:spcBef>
              <a:buBlip>
                <a:blip r:embed="rId3">
                  <a:extLst>
                    <a:ext uri="{96DAC541-7B7A-43D3-8B79-37D633B846F1}">
                      <asvg:svgBlip xmlns:asvg="http://schemas.microsoft.com/office/drawing/2016/SVG/main" r:embed="rId4"/>
                    </a:ext>
                  </a:extLst>
                </a:blip>
              </a:buBlip>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Introduktion til processen</a:t>
            </a:r>
          </a:p>
          <a:p>
            <a:pPr marL="0" indent="0">
              <a:spcBef>
                <a:spcPts val="0"/>
              </a:spcBef>
              <a:buNone/>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Film</a:t>
            </a:r>
          </a:p>
          <a:p>
            <a:pPr marL="143510" indent="-143510">
              <a:spcBef>
                <a:spcPts val="0"/>
              </a:spcBef>
              <a:buBlip>
                <a:blip r:embed="rId3">
                  <a:extLst>
                    <a:ext uri="{96DAC541-7B7A-43D3-8B79-37D633B846F1}">
                      <asvg:svgBlip xmlns:asvg="http://schemas.microsoft.com/office/drawing/2016/SVG/main" r:embed="rId4"/>
                    </a:ext>
                  </a:extLst>
                </a:blip>
              </a:buBlip>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Kort refleksion over filmen</a:t>
            </a:r>
          </a:p>
          <a:p>
            <a:pPr marL="0" indent="0">
              <a:spcBef>
                <a:spcPts val="0"/>
              </a:spcBef>
              <a:buNone/>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Proces: Find fokusområder</a:t>
            </a:r>
          </a:p>
          <a:p>
            <a:pPr marL="143510" indent="-143510">
              <a:spcBef>
                <a:spcPts val="0"/>
              </a:spcBef>
              <a:buBlip>
                <a:blip r:embed="rId3">
                  <a:extLst>
                    <a:ext uri="{96DAC541-7B7A-43D3-8B79-37D633B846F1}">
                      <asvg:svgBlip xmlns:asvg="http://schemas.microsoft.com/office/drawing/2016/SVG/main" r:embed="rId4"/>
                    </a:ext>
                  </a:extLst>
                </a:blip>
              </a:buBlip>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Opsamling</a:t>
            </a:r>
          </a:p>
        </p:txBody>
      </p:sp>
      <p:sp>
        <p:nvSpPr>
          <p:cNvPr id="4" name="Pladsholder til slidenummer 3">
            <a:extLst>
              <a:ext uri="{FF2B5EF4-FFF2-40B4-BE49-F238E27FC236}">
                <a16:creationId xmlns:a16="http://schemas.microsoft.com/office/drawing/2014/main" id="{F14F3707-50F4-4998-84D6-1E8BCF17669E}"/>
              </a:ext>
            </a:extLst>
          </p:cNvPr>
          <p:cNvSpPr>
            <a:spLocks noGrp="1"/>
          </p:cNvSpPr>
          <p:nvPr>
            <p:ph type="sldNum" sz="quarter" idx="12"/>
          </p:nvPr>
        </p:nvSpPr>
        <p:spPr/>
        <p:txBody>
          <a:bodyPr/>
          <a:lstStyle/>
          <a:p>
            <a:r>
              <a:rPr lang="da-DK"/>
              <a:t>Side </a:t>
            </a:r>
            <a:fld id="{730605FF-F867-A740-A5DE-C65B9C40772E}" type="slidenum">
              <a:rPr lang="da-DK" smtClean="0"/>
              <a:pPr/>
              <a:t>5</a:t>
            </a:fld>
            <a:endParaRPr lang="da-DK"/>
          </a:p>
        </p:txBody>
      </p:sp>
      <p:pic>
        <p:nvPicPr>
          <p:cNvPr id="6" name="Billede 5">
            <a:extLst>
              <a:ext uri="{FF2B5EF4-FFF2-40B4-BE49-F238E27FC236}">
                <a16:creationId xmlns:a16="http://schemas.microsoft.com/office/drawing/2014/main" id="{A7AF7027-F0ED-F6A7-13D7-48DCC65D7A39}"/>
              </a:ext>
            </a:extLst>
          </p:cNvPr>
          <p:cNvPicPr>
            <a:picLocks noChangeAspect="1"/>
          </p:cNvPicPr>
          <p:nvPr/>
        </p:nvPicPr>
        <p:blipFill rotWithShape="1">
          <a:blip r:embed="rId5">
            <a:extLst>
              <a:ext uri="{28A0092B-C50C-407E-A947-70E740481C1C}">
                <a14:useLocalDpi xmlns:a14="http://schemas.microsoft.com/office/drawing/2010/main" val="0"/>
              </a:ext>
            </a:extLst>
          </a:blip>
          <a:srcRect l="25884" t="10473" r="25727"/>
          <a:stretch/>
        </p:blipFill>
        <p:spPr>
          <a:xfrm>
            <a:off x="8510244" y="1662903"/>
            <a:ext cx="3394022" cy="3532193"/>
          </a:xfrm>
          <a:prstGeom prst="rect">
            <a:avLst/>
          </a:prstGeom>
        </p:spPr>
      </p:pic>
    </p:spTree>
    <p:extLst>
      <p:ext uri="{BB962C8B-B14F-4D97-AF65-F5344CB8AC3E}">
        <p14:creationId xmlns:p14="http://schemas.microsoft.com/office/powerpoint/2010/main" val="144726289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ith curly hair&#10;&#10;Description automatically generated with low confidence">
            <a:extLst>
              <a:ext uri="{FF2B5EF4-FFF2-40B4-BE49-F238E27FC236}">
                <a16:creationId xmlns:a16="http://schemas.microsoft.com/office/drawing/2014/main" id="{9943AA46-A3A8-444A-8350-B8E4210B9E53}"/>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60E52A8D-A332-462D-9397-79C827FFCD57}"/>
              </a:ext>
            </a:extLst>
          </p:cNvPr>
          <p:cNvSpPr>
            <a:spLocks noGrp="1"/>
          </p:cNvSpPr>
          <p:nvPr>
            <p:ph type="title"/>
          </p:nvPr>
        </p:nvSpPr>
        <p:spPr>
          <a:xfrm>
            <a:off x="501015" y="5477400"/>
            <a:ext cx="5808345" cy="770256"/>
          </a:xfrm>
        </p:spPr>
        <p:txBody>
          <a:bodyPr/>
          <a:lstStyle/>
          <a:p>
            <a:r>
              <a:rPr lang="da-DK">
                <a:highlight>
                  <a:srgbClr val="000000"/>
                </a:highlight>
                <a:latin typeface="ImaginaryFriendBBW00-Bold" panose="02000806000000020004" pitchFamily="2" charset="0"/>
              </a:rPr>
              <a:t>Der er altid en god grund …</a:t>
            </a:r>
            <a:endParaRPr lang="en-GB">
              <a:highlight>
                <a:srgbClr val="000000"/>
              </a:highlight>
              <a:latin typeface="ImaginaryFriendBBW00-Bold" panose="02000806000000020004" pitchFamily="2" charset="0"/>
            </a:endParaRPr>
          </a:p>
        </p:txBody>
      </p:sp>
      <p:sp>
        <p:nvSpPr>
          <p:cNvPr id="4" name="Text Placeholder 3">
            <a:extLst>
              <a:ext uri="{FF2B5EF4-FFF2-40B4-BE49-F238E27FC236}">
                <a16:creationId xmlns:a16="http://schemas.microsoft.com/office/drawing/2014/main" id="{C4D6C7B3-4CD8-45CA-910C-1ACC1C094BC4}"/>
              </a:ext>
            </a:extLst>
          </p:cNvPr>
          <p:cNvSpPr>
            <a:spLocks noGrp="1"/>
          </p:cNvSpPr>
          <p:nvPr>
            <p:ph type="body" sz="quarter" idx="16"/>
          </p:nvPr>
        </p:nvSpPr>
        <p:spPr/>
        <p:txBody>
          <a:bodyPr/>
          <a:lstStyle/>
          <a:p>
            <a:endParaRPr lang="en-GB"/>
          </a:p>
        </p:txBody>
      </p:sp>
      <p:sp>
        <p:nvSpPr>
          <p:cNvPr id="9" name="Tekstfelt 2">
            <a:extLst>
              <a:ext uri="{FF2B5EF4-FFF2-40B4-BE49-F238E27FC236}">
                <a16:creationId xmlns:a16="http://schemas.microsoft.com/office/drawing/2014/main" id="{F9584A11-26A6-41A8-983B-4039B441C2A9}"/>
              </a:ext>
            </a:extLst>
          </p:cNvPr>
          <p:cNvSpPr txBox="1"/>
          <p:nvPr/>
        </p:nvSpPr>
        <p:spPr>
          <a:xfrm>
            <a:off x="7762874" y="2492375"/>
            <a:ext cx="4114166" cy="33701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a:spcBef>
                <a:spcPts val="600"/>
              </a:spcBef>
            </a:pPr>
            <a:r>
              <a:rPr lang="da-DK" spc="-20">
                <a:solidFill>
                  <a:schemeClr val="accent1"/>
                </a:solidFill>
              </a:rPr>
              <a:t>“Altså jeg føler lærere og elever bruger den nemmeste undskyldning for, at man ikke er i skole, nemlig ‘pjæk’. Det er ord, der bliver brugt forkert, fordi selv hvis det er pjæk, så er der vel en grund til, hvorfor en elev hellere vil være hjemme. Der er altid noget bag det, og det er ikke gået op for folk endnu.”</a:t>
            </a:r>
          </a:p>
          <a:p>
            <a:pPr>
              <a:spcBef>
                <a:spcPts val="600"/>
              </a:spcBef>
            </a:pPr>
            <a:r>
              <a:rPr lang="da-DK" sz="1400" b="1" spc="-20">
                <a:solidFill>
                  <a:schemeClr val="accent1"/>
                </a:solidFill>
              </a:rPr>
              <a:t>Amira, 16 år</a:t>
            </a:r>
          </a:p>
          <a:p>
            <a:pPr>
              <a:spcBef>
                <a:spcPts val="600"/>
              </a:spcBef>
            </a:pPr>
            <a:endParaRPr lang="da-DK" sz="1400" spc="-20">
              <a:solidFill>
                <a:schemeClr val="accent1"/>
              </a:solidFill>
            </a:endParaRPr>
          </a:p>
          <a:p>
            <a:pPr>
              <a:spcBef>
                <a:spcPts val="600"/>
              </a:spcBef>
            </a:pPr>
            <a:endParaRPr lang="da-DK" sz="1400">
              <a:solidFill>
                <a:schemeClr val="accent1"/>
              </a:solidFill>
            </a:endParaRPr>
          </a:p>
        </p:txBody>
      </p:sp>
      <p:grpSp>
        <p:nvGrpSpPr>
          <p:cNvPr id="2" name="Group 1">
            <a:extLst>
              <a:ext uri="{FF2B5EF4-FFF2-40B4-BE49-F238E27FC236}">
                <a16:creationId xmlns:a16="http://schemas.microsoft.com/office/drawing/2014/main" id="{C6AA8345-2A6D-4978-B932-966A1BDA94C2}"/>
              </a:ext>
            </a:extLst>
          </p:cNvPr>
          <p:cNvGrpSpPr/>
          <p:nvPr/>
        </p:nvGrpSpPr>
        <p:grpSpPr>
          <a:xfrm>
            <a:off x="7751763" y="1268414"/>
            <a:ext cx="733424" cy="633535"/>
            <a:chOff x="8172451" y="1268414"/>
            <a:chExt cx="733424" cy="633535"/>
          </a:xfrm>
        </p:grpSpPr>
        <p:sp>
          <p:nvSpPr>
            <p:cNvPr id="6" name="Rectangle 5">
              <a:extLst>
                <a:ext uri="{FF2B5EF4-FFF2-40B4-BE49-F238E27FC236}">
                  <a16:creationId xmlns:a16="http://schemas.microsoft.com/office/drawing/2014/main" id="{9D264216-72A0-44FF-8E04-77A539D259DD}"/>
                </a:ext>
              </a:extLst>
            </p:cNvPr>
            <p:cNvSpPr/>
            <p:nvPr/>
          </p:nvSpPr>
          <p:spPr>
            <a:xfrm>
              <a:off x="8172451" y="1268414"/>
              <a:ext cx="733424" cy="633535"/>
            </a:xfrm>
            <a:prstGeom prst="rect">
              <a:avLst/>
            </a:prstGeom>
            <a:solidFill>
              <a:schemeClr val="accent1"/>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endParaRPr lang="en-GB" sz="1000" err="1">
                <a:solidFill>
                  <a:schemeClr val="bg1"/>
                </a:solidFill>
              </a:endParaRPr>
            </a:p>
          </p:txBody>
        </p:sp>
        <p:pic>
          <p:nvPicPr>
            <p:cNvPr id="7" name="Graphic 6">
              <a:extLst>
                <a:ext uri="{FF2B5EF4-FFF2-40B4-BE49-F238E27FC236}">
                  <a16:creationId xmlns:a16="http://schemas.microsoft.com/office/drawing/2014/main" id="{0C547864-F37C-4109-9C4F-5081F9257D3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25072" y="1373981"/>
              <a:ext cx="444054" cy="401578"/>
            </a:xfrm>
            <a:prstGeom prst="rect">
              <a:avLst/>
            </a:prstGeom>
          </p:spPr>
        </p:pic>
      </p:grpSp>
    </p:spTree>
    <p:extLst>
      <p:ext uri="{BB962C8B-B14F-4D97-AF65-F5344CB8AC3E}">
        <p14:creationId xmlns:p14="http://schemas.microsoft.com/office/powerpoint/2010/main" val="3181700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par>
                                <p:cTn id="8" presetID="42" presetClass="path" presetSubtype="0" decel="100000" fill="hold" nodeType="withEffect">
                                  <p:stCondLst>
                                    <p:cond delay="0"/>
                                  </p:stCondLst>
                                  <p:childTnLst>
                                    <p:animMotion origin="layout" path="M 0.16563 0.00023 L -1.04167E-6 0.00023 " pathEditMode="relative" rAng="0" ptsTypes="AA">
                                      <p:cBhvr>
                                        <p:cTn id="9" dur="1250" fill="hold"/>
                                        <p:tgtEl>
                                          <p:spTgt spid="2"/>
                                        </p:tgtEl>
                                        <p:attrNameLst>
                                          <p:attrName>ppt_x</p:attrName>
                                          <p:attrName>ppt_y</p:attrName>
                                        </p:attrNameLst>
                                      </p:cBhvr>
                                      <p:rCtr x="-8281" y="0"/>
                                    </p:animMotion>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37A0301-AB09-4761-B17E-32BC4A4B5961}"/>
              </a:ext>
            </a:extLst>
          </p:cNvPr>
          <p:cNvGrpSpPr/>
          <p:nvPr/>
        </p:nvGrpSpPr>
        <p:grpSpPr>
          <a:xfrm>
            <a:off x="8183018" y="894"/>
            <a:ext cx="4007394" cy="6880021"/>
            <a:chOff x="8183562" y="0"/>
            <a:chExt cx="4008438" cy="6881813"/>
          </a:xfrm>
        </p:grpSpPr>
        <p:sp>
          <p:nvSpPr>
            <p:cNvPr id="13" name="Rectangle 12">
              <a:extLst>
                <a:ext uri="{FF2B5EF4-FFF2-40B4-BE49-F238E27FC236}">
                  <a16:creationId xmlns:a16="http://schemas.microsoft.com/office/drawing/2014/main" id="{30356CF1-8BBD-41D9-B06C-B897A2EF1B7E}"/>
                </a:ext>
              </a:extLst>
            </p:cNvPr>
            <p:cNvSpPr/>
            <p:nvPr/>
          </p:nvSpPr>
          <p:spPr>
            <a:xfrm>
              <a:off x="8183562" y="0"/>
              <a:ext cx="4008438" cy="6881813"/>
            </a:xfrm>
            <a:prstGeom prst="rect">
              <a:avLst/>
            </a:prstGeom>
            <a:solidFill>
              <a:schemeClr val="accent1"/>
            </a:solidFill>
            <a:ln w="3175">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defTabSz="914126">
                <a:defRPr/>
              </a:pPr>
              <a:endParaRPr lang="en-GB" sz="1000" err="1">
                <a:solidFill>
                  <a:srgbClr val="FFFFFF"/>
                </a:solidFill>
                <a:latin typeface="Open Sans"/>
              </a:endParaRPr>
            </a:p>
          </p:txBody>
        </p:sp>
        <p:sp>
          <p:nvSpPr>
            <p:cNvPr id="14" name="Content Placeholder 13">
              <a:extLst>
                <a:ext uri="{FF2B5EF4-FFF2-40B4-BE49-F238E27FC236}">
                  <a16:creationId xmlns:a16="http://schemas.microsoft.com/office/drawing/2014/main" id="{FBD53AC6-90CC-4B6F-8C68-2DCCFD579674}"/>
                </a:ext>
              </a:extLst>
            </p:cNvPr>
            <p:cNvSpPr txBox="1">
              <a:spLocks/>
            </p:cNvSpPr>
            <p:nvPr/>
          </p:nvSpPr>
          <p:spPr>
            <a:xfrm>
              <a:off x="8613403" y="1449388"/>
              <a:ext cx="2883272" cy="4824412"/>
            </a:xfrm>
            <a:prstGeom prst="rect">
              <a:avLst/>
            </a:prstGeom>
            <a:ln>
              <a:solidFill>
                <a:schemeClr val="accent1"/>
              </a:solidFill>
            </a:ln>
          </p:spPr>
          <p:txBody>
            <a:bodyPr vert="horz" lIns="0" tIns="0" rIns="0" bIns="0" rtlCol="0" anchor="t" anchorCtr="0">
              <a:noAutofit/>
            </a:bodyPr>
            <a:lstStyle>
              <a:lvl1pPr marL="144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bg1"/>
                  </a:solidFill>
                  <a:latin typeface="+mn-lt"/>
                  <a:ea typeface="+mn-ea"/>
                  <a:cs typeface="+mn-cs"/>
                </a:defRPr>
              </a:lvl1pPr>
              <a:lvl2pPr marL="252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bg1"/>
                  </a:solidFill>
                  <a:latin typeface="+mn-lt"/>
                  <a:ea typeface="+mn-ea"/>
                  <a:cs typeface="+mn-cs"/>
                </a:defRPr>
              </a:lvl2pPr>
              <a:lvl3pPr marL="432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bg1"/>
                  </a:solidFill>
                  <a:latin typeface="+mn-lt"/>
                  <a:ea typeface="+mn-ea"/>
                  <a:cs typeface="+mn-cs"/>
                </a:defRPr>
              </a:lvl3pPr>
              <a:lvl4pPr marL="432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bg1"/>
                  </a:solidFill>
                  <a:latin typeface="+mn-lt"/>
                  <a:ea typeface="+mn-ea"/>
                  <a:cs typeface="+mn-cs"/>
                </a:defRPr>
              </a:lvl4pPr>
              <a:lvl5pPr marL="432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bg1"/>
                  </a:solidFill>
                  <a:latin typeface="+mn-lt"/>
                  <a:ea typeface="+mn-ea"/>
                  <a:cs typeface="+mn-cs"/>
                </a:defRPr>
              </a:lvl5pPr>
              <a:lvl6pPr marL="576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tx1"/>
                  </a:solidFill>
                  <a:latin typeface="+mn-lt"/>
                  <a:ea typeface="+mn-ea"/>
                  <a:cs typeface="+mn-cs"/>
                </a:defRPr>
              </a:lvl6pPr>
              <a:lvl7pPr marL="576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tx1"/>
                  </a:solidFill>
                  <a:latin typeface="+mn-lt"/>
                  <a:ea typeface="+mn-ea"/>
                  <a:cs typeface="+mn-cs"/>
                </a:defRPr>
              </a:lvl7pPr>
              <a:lvl8pPr marL="576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tx1"/>
                  </a:solidFill>
                  <a:latin typeface="+mn-lt"/>
                  <a:ea typeface="+mn-ea"/>
                  <a:cs typeface="+mn-cs"/>
                </a:defRPr>
              </a:lvl8pPr>
              <a:lvl9pPr marL="576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tx1"/>
                  </a:solidFill>
                  <a:latin typeface="+mn-lt"/>
                  <a:ea typeface="+mn-ea"/>
                  <a:cs typeface="+mn-cs"/>
                </a:defRPr>
              </a:lvl9pPr>
            </a:lstStyle>
            <a:p>
              <a:pPr marL="143957" indent="-143957" defTabSz="914126">
                <a:defRPr/>
              </a:pPr>
              <a:r>
                <a:rPr lang="da-DK">
                  <a:solidFill>
                    <a:srgbClr val="FFFFFF"/>
                  </a:solidFill>
                  <a:latin typeface="Open Sans"/>
                </a:rPr>
                <a:t>Elever med højt fravær i udskolingen (&gt;10 procent) har haft gennemsnitligt højt fravær også i indskolingen (rød).</a:t>
              </a:r>
            </a:p>
            <a:p>
              <a:pPr marL="143957" indent="-143957" defTabSz="914126">
                <a:defRPr/>
              </a:pPr>
              <a:r>
                <a:rPr lang="da-DK">
                  <a:solidFill>
                    <a:srgbClr val="FFFFFF"/>
                  </a:solidFill>
                  <a:latin typeface="Open Sans"/>
                </a:rPr>
                <a:t>Et fravær på 5-10 procent i de yngste klasser kan være et faresignal.</a:t>
              </a:r>
            </a:p>
            <a:p>
              <a:pPr marL="143957" indent="-143957" defTabSz="914126">
                <a:defRPr/>
              </a:pPr>
              <a:r>
                <a:rPr lang="da-DK">
                  <a:solidFill>
                    <a:srgbClr val="FFFFFF"/>
                  </a:solidFill>
                  <a:latin typeface="Open Sans"/>
                </a:rPr>
                <a:t>Fraværet stiger kraftigt i 6. klasse (mellemtrinnet).</a:t>
              </a:r>
            </a:p>
            <a:p>
              <a:pPr marL="143957" indent="-143957" defTabSz="914126">
                <a:defRPr/>
              </a:pPr>
              <a:r>
                <a:rPr lang="da-DK">
                  <a:solidFill>
                    <a:srgbClr val="FFFFFF"/>
                  </a:solidFill>
                  <a:latin typeface="Open Sans"/>
                </a:rPr>
                <a:t>Det er mest retvisende at se på det samlede fravær på tværs af sygefravær, lovligt fravær og ulovligt fravær.</a:t>
              </a:r>
            </a:p>
            <a:p>
              <a:pPr marL="0" indent="0" defTabSz="914126">
                <a:buNone/>
                <a:defRPr/>
              </a:pPr>
              <a:endParaRPr lang="en-GB">
                <a:solidFill>
                  <a:srgbClr val="FFFFFF"/>
                </a:solidFill>
                <a:latin typeface="Open Sans"/>
              </a:endParaRPr>
            </a:p>
          </p:txBody>
        </p:sp>
      </p:grpSp>
      <p:sp>
        <p:nvSpPr>
          <p:cNvPr id="15" name="Text Placeholder 14">
            <a:extLst>
              <a:ext uri="{FF2B5EF4-FFF2-40B4-BE49-F238E27FC236}">
                <a16:creationId xmlns:a16="http://schemas.microsoft.com/office/drawing/2014/main" id="{43E21D1B-E3C5-4F98-A113-C72A0B0E97D9}"/>
              </a:ext>
            </a:extLst>
          </p:cNvPr>
          <p:cNvSpPr>
            <a:spLocks noGrp="1"/>
          </p:cNvSpPr>
          <p:nvPr>
            <p:ph type="body" sz="quarter" idx="16"/>
          </p:nvPr>
        </p:nvSpPr>
        <p:spPr/>
        <p:txBody>
          <a:bodyPr/>
          <a:lstStyle/>
          <a:p>
            <a:endParaRPr lang="en-GB"/>
          </a:p>
        </p:txBody>
      </p:sp>
      <p:sp>
        <p:nvSpPr>
          <p:cNvPr id="2" name="Title 1">
            <a:extLst>
              <a:ext uri="{FF2B5EF4-FFF2-40B4-BE49-F238E27FC236}">
                <a16:creationId xmlns:a16="http://schemas.microsoft.com/office/drawing/2014/main" id="{102A1167-24F8-4E4A-B3C5-908241F80661}"/>
              </a:ext>
            </a:extLst>
          </p:cNvPr>
          <p:cNvSpPr>
            <a:spLocks noGrp="1"/>
          </p:cNvSpPr>
          <p:nvPr>
            <p:ph type="title"/>
          </p:nvPr>
        </p:nvSpPr>
        <p:spPr>
          <a:xfrm>
            <a:off x="399550" y="297427"/>
            <a:ext cx="8960692" cy="889608"/>
          </a:xfrm>
        </p:spPr>
        <p:txBody>
          <a:bodyPr/>
          <a:lstStyle/>
          <a:p>
            <a:r>
              <a:rPr lang="da-DK">
                <a:solidFill>
                  <a:schemeClr val="accent2"/>
                </a:solidFill>
              </a:rPr>
              <a:t>Udvikling af skolefravær </a:t>
            </a:r>
            <a:br>
              <a:rPr lang="da-DK">
                <a:solidFill>
                  <a:schemeClr val="accent2"/>
                </a:solidFill>
              </a:rPr>
            </a:br>
            <a:r>
              <a:rPr lang="da-DK">
                <a:solidFill>
                  <a:schemeClr val="accent2"/>
                </a:solidFill>
              </a:rPr>
              <a:t>set over et </a:t>
            </a:r>
            <a:endParaRPr lang="en-GB">
              <a:solidFill>
                <a:schemeClr val="bg1"/>
              </a:solidFill>
            </a:endParaRPr>
          </a:p>
        </p:txBody>
      </p:sp>
      <p:grpSp>
        <p:nvGrpSpPr>
          <p:cNvPr id="3" name="Group 2">
            <a:extLst>
              <a:ext uri="{FF2B5EF4-FFF2-40B4-BE49-F238E27FC236}">
                <a16:creationId xmlns:a16="http://schemas.microsoft.com/office/drawing/2014/main" id="{F858AB9C-1FBD-48E4-A179-98CE9908AAA3}"/>
              </a:ext>
            </a:extLst>
          </p:cNvPr>
          <p:cNvGrpSpPr/>
          <p:nvPr/>
        </p:nvGrpSpPr>
        <p:grpSpPr>
          <a:xfrm>
            <a:off x="2664109" y="776521"/>
            <a:ext cx="2220109" cy="675996"/>
            <a:chOff x="2137491" y="1906486"/>
            <a:chExt cx="935830" cy="676172"/>
          </a:xfrm>
        </p:grpSpPr>
        <p:sp>
          <p:nvSpPr>
            <p:cNvPr id="19" name="Rectangle 18">
              <a:extLst>
                <a:ext uri="{FF2B5EF4-FFF2-40B4-BE49-F238E27FC236}">
                  <a16:creationId xmlns:a16="http://schemas.microsoft.com/office/drawing/2014/main" id="{92936FEB-C97F-4D4B-BAFD-30FD2B5C0ACC}"/>
                </a:ext>
              </a:extLst>
            </p:cNvPr>
            <p:cNvSpPr/>
            <p:nvPr/>
          </p:nvSpPr>
          <p:spPr>
            <a:xfrm>
              <a:off x="2137491" y="1949123"/>
              <a:ext cx="927802" cy="633535"/>
            </a:xfrm>
            <a:prstGeom prst="rect">
              <a:avLst/>
            </a:prstGeom>
            <a:solidFill>
              <a:schemeClr val="accent1"/>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defTabSz="914126">
                <a:defRPr/>
              </a:pPr>
              <a:endParaRPr lang="en-GB" sz="1000" err="1">
                <a:solidFill>
                  <a:srgbClr val="FFFFFF"/>
                </a:solidFill>
                <a:latin typeface="Open Sans"/>
              </a:endParaRPr>
            </a:p>
          </p:txBody>
        </p:sp>
        <p:sp>
          <p:nvSpPr>
            <p:cNvPr id="8" name="Title 1">
              <a:extLst>
                <a:ext uri="{FF2B5EF4-FFF2-40B4-BE49-F238E27FC236}">
                  <a16:creationId xmlns:a16="http://schemas.microsoft.com/office/drawing/2014/main" id="{08070E74-253C-4EB2-9AF2-8B786BE0CDC4}"/>
                </a:ext>
              </a:extLst>
            </p:cNvPr>
            <p:cNvSpPr txBox="1">
              <a:spLocks/>
            </p:cNvSpPr>
            <p:nvPr/>
          </p:nvSpPr>
          <p:spPr>
            <a:xfrm>
              <a:off x="2177945" y="1906486"/>
              <a:ext cx="895376" cy="63353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200" b="0" kern="1200" cap="none" baseline="0">
                  <a:solidFill>
                    <a:schemeClr val="tx2"/>
                  </a:solidFill>
                  <a:latin typeface="+mj-lt"/>
                  <a:ea typeface="+mj-ea"/>
                  <a:cs typeface="+mj-cs"/>
                </a:defRPr>
              </a:lvl1pPr>
            </a:lstStyle>
            <a:p>
              <a:pPr defTabSz="914126">
                <a:defRPr/>
              </a:pPr>
              <a:r>
                <a:rPr lang="da-DK" sz="4199">
                  <a:solidFill>
                    <a:srgbClr val="FFFFFF"/>
                  </a:solidFill>
                  <a:latin typeface="Roboto Slab"/>
                </a:rPr>
                <a:t>skoleliv</a:t>
              </a:r>
              <a:endParaRPr lang="en-GB" sz="4199">
                <a:solidFill>
                  <a:srgbClr val="FFFFFF"/>
                </a:solidFill>
                <a:latin typeface="Roboto Slab"/>
              </a:endParaRPr>
            </a:p>
          </p:txBody>
        </p:sp>
      </p:grpSp>
      <p:grpSp>
        <p:nvGrpSpPr>
          <p:cNvPr id="4" name="Group 3">
            <a:extLst>
              <a:ext uri="{FF2B5EF4-FFF2-40B4-BE49-F238E27FC236}">
                <a16:creationId xmlns:a16="http://schemas.microsoft.com/office/drawing/2014/main" id="{433EC4C9-1CAA-465B-8567-4EE21D438147}"/>
              </a:ext>
            </a:extLst>
          </p:cNvPr>
          <p:cNvGrpSpPr/>
          <p:nvPr/>
        </p:nvGrpSpPr>
        <p:grpSpPr>
          <a:xfrm>
            <a:off x="220158" y="2011680"/>
            <a:ext cx="7577650" cy="3598441"/>
            <a:chOff x="626326" y="2952750"/>
            <a:chExt cx="7069874" cy="3246642"/>
          </a:xfrm>
        </p:grpSpPr>
        <p:pic>
          <p:nvPicPr>
            <p:cNvPr id="16" name="Billede 3">
              <a:extLst>
                <a:ext uri="{FF2B5EF4-FFF2-40B4-BE49-F238E27FC236}">
                  <a16:creationId xmlns:a16="http://schemas.microsoft.com/office/drawing/2014/main" id="{6C9332F8-3B5A-4C23-AD76-3AA79A3698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7487" y="2952750"/>
              <a:ext cx="7068713" cy="2876550"/>
            </a:xfrm>
            <a:prstGeom prst="rect">
              <a:avLst/>
            </a:prstGeom>
          </p:spPr>
        </p:pic>
        <p:sp>
          <p:nvSpPr>
            <p:cNvPr id="17" name="Tekstfelt 7">
              <a:extLst>
                <a:ext uri="{FF2B5EF4-FFF2-40B4-BE49-F238E27FC236}">
                  <a16:creationId xmlns:a16="http://schemas.microsoft.com/office/drawing/2014/main" id="{82146C64-0570-42F3-B222-BD7CD99A5811}"/>
                </a:ext>
              </a:extLst>
            </p:cNvPr>
            <p:cNvSpPr txBox="1"/>
            <p:nvPr/>
          </p:nvSpPr>
          <p:spPr>
            <a:xfrm>
              <a:off x="626326" y="5953171"/>
              <a:ext cx="6096000" cy="246221"/>
            </a:xfrm>
            <a:prstGeom prst="rect">
              <a:avLst/>
            </a:prstGeom>
            <a:noFill/>
          </p:spPr>
          <p:txBody>
            <a:bodyPr wrap="square" lIns="91416" tIns="45708" rIns="91416" bIns="45708" anchor="t">
              <a:spAutoFit/>
            </a:bodyPr>
            <a:lstStyle/>
            <a:p>
              <a:pPr defTabSz="457063">
                <a:defRPr/>
              </a:pPr>
              <a:r>
                <a:rPr lang="da-DK" sz="1000">
                  <a:solidFill>
                    <a:srgbClr val="00677F"/>
                  </a:solidFill>
                  <a:latin typeface="Open Sans"/>
                  <a:ea typeface="Open Sans"/>
                  <a:cs typeface="Open Sans"/>
                </a:rPr>
                <a:t>Kilde: Panelanalyse af bekymrende skolefravær. VIVE (2020)</a:t>
              </a:r>
            </a:p>
          </p:txBody>
        </p:sp>
      </p:grpSp>
    </p:spTree>
    <p:extLst>
      <p:ext uri="{BB962C8B-B14F-4D97-AF65-F5344CB8AC3E}">
        <p14:creationId xmlns:p14="http://schemas.microsoft.com/office/powerpoint/2010/main" val="989008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par>
                                <p:cTn id="8" presetID="10" presetClass="entr" presetSubtype="0" fill="hold" nodeType="withEffect">
                                  <p:stCondLst>
                                    <p:cond delay="7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cTn>
                              </p:par>
                              <p:par>
                                <p:cTn id="11" presetID="42" presetClass="path" presetSubtype="0" decel="100000" fill="hold" nodeType="withEffect">
                                  <p:stCondLst>
                                    <p:cond delay="750"/>
                                  </p:stCondLst>
                                  <p:childTnLst>
                                    <p:animMotion origin="layout" path="M 0.16562 0.00023 L 4.79167E-6 0.00023 " pathEditMode="relative" rAng="0" ptsTypes="AA">
                                      <p:cBhvr>
                                        <p:cTn id="12" dur="1250" fill="hold"/>
                                        <p:tgtEl>
                                          <p:spTgt spid="3"/>
                                        </p:tgtEl>
                                        <p:attrNameLst>
                                          <p:attrName>ppt_x</p:attrName>
                                          <p:attrName>ppt_y</p:attrName>
                                        </p:attrNameLst>
                                      </p:cBhvr>
                                      <p:rCtr x="-8281" y="0"/>
                                    </p:animMotion>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250"/>
                                        <p:tgtEl>
                                          <p:spTgt spid="11"/>
                                        </p:tgtEl>
                                      </p:cBhvr>
                                    </p:animEffect>
                                  </p:childTnLst>
                                </p:cTn>
                              </p:par>
                              <p:par>
                                <p:cTn id="22" presetID="2" presetClass="entr" presetSubtype="2" decel="10000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200" fill="hold"/>
                                        <p:tgtEl>
                                          <p:spTgt spid="11"/>
                                        </p:tgtEl>
                                        <p:attrNameLst>
                                          <p:attrName>ppt_x</p:attrName>
                                        </p:attrNameLst>
                                      </p:cBhvr>
                                      <p:tavLst>
                                        <p:tav tm="0">
                                          <p:val>
                                            <p:strVal val="1+#ppt_w/2"/>
                                          </p:val>
                                        </p:tav>
                                        <p:tav tm="100000">
                                          <p:val>
                                            <p:strVal val="#ppt_x"/>
                                          </p:val>
                                        </p:tav>
                                      </p:tavLst>
                                    </p:anim>
                                    <p:anim calcmode="lin" valueType="num">
                                      <p:cBhvr additive="base">
                                        <p:cTn id="25" dur="12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96AC6-C9C7-4D06-82F0-F567D8FE4A32}"/>
              </a:ext>
            </a:extLst>
          </p:cNvPr>
          <p:cNvSpPr>
            <a:spLocks noGrp="1"/>
          </p:cNvSpPr>
          <p:nvPr>
            <p:ph type="title"/>
          </p:nvPr>
        </p:nvSpPr>
        <p:spPr/>
        <p:txBody>
          <a:bodyPr>
            <a:normAutofit/>
          </a:bodyPr>
          <a:lstStyle/>
          <a:p>
            <a:r>
              <a:rPr lang="da-DK">
                <a:cs typeface="Calibri Light"/>
              </a:rPr>
              <a:t>Skolefravær udvikler sig gradvist</a:t>
            </a:r>
          </a:p>
        </p:txBody>
      </p:sp>
      <p:sp>
        <p:nvSpPr>
          <p:cNvPr id="4" name="Pladsholder til slidenummer 3">
            <a:extLst>
              <a:ext uri="{FF2B5EF4-FFF2-40B4-BE49-F238E27FC236}">
                <a16:creationId xmlns:a16="http://schemas.microsoft.com/office/drawing/2014/main" id="{572629ED-9E68-4941-B38E-92ADA27000E4}"/>
              </a:ext>
            </a:extLst>
          </p:cNvPr>
          <p:cNvSpPr>
            <a:spLocks noGrp="1"/>
          </p:cNvSpPr>
          <p:nvPr>
            <p:ph type="sldNum" sz="quarter" idx="12"/>
          </p:nvPr>
        </p:nvSpPr>
        <p:spPr/>
        <p:txBody>
          <a:bodyPr/>
          <a:lstStyle/>
          <a:p>
            <a:r>
              <a:rPr lang="da-DK"/>
              <a:t>Side </a:t>
            </a:r>
            <a:fld id="{730605FF-F867-A740-A5DE-C65B9C40772E}" type="slidenum">
              <a:rPr lang="da-DK" smtClean="0"/>
              <a:pPr/>
              <a:t>8</a:t>
            </a:fld>
            <a:endParaRPr lang="da-DK"/>
          </a:p>
        </p:txBody>
      </p:sp>
      <p:sp>
        <p:nvSpPr>
          <p:cNvPr id="15" name="Tekstfelt 14">
            <a:extLst>
              <a:ext uri="{FF2B5EF4-FFF2-40B4-BE49-F238E27FC236}">
                <a16:creationId xmlns:a16="http://schemas.microsoft.com/office/drawing/2014/main" id="{0D8EDA29-CBC5-13E7-5FCB-AE6E03B2DABC}"/>
              </a:ext>
            </a:extLst>
          </p:cNvPr>
          <p:cNvSpPr txBox="1"/>
          <p:nvPr/>
        </p:nvSpPr>
        <p:spPr>
          <a:xfrm>
            <a:off x="148906"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dirty="0">
                <a:solidFill>
                  <a:schemeClr val="accent2"/>
                </a:solidFill>
              </a:rPr>
              <a:t>Barnet giver udtryk for, at det ikke vil i skole/spørger om det kan blive hjemme. </a:t>
            </a:r>
          </a:p>
        </p:txBody>
      </p:sp>
      <p:sp>
        <p:nvSpPr>
          <p:cNvPr id="16" name="Tekstfelt 15">
            <a:extLst>
              <a:ext uri="{FF2B5EF4-FFF2-40B4-BE49-F238E27FC236}">
                <a16:creationId xmlns:a16="http://schemas.microsoft.com/office/drawing/2014/main" id="{8355BBCA-D6E3-F59A-41C8-9E9AC6517902}"/>
              </a:ext>
            </a:extLst>
          </p:cNvPr>
          <p:cNvSpPr txBox="1"/>
          <p:nvPr/>
        </p:nvSpPr>
        <p:spPr>
          <a:xfrm>
            <a:off x="1874004"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dirty="0">
                <a:solidFill>
                  <a:schemeClr val="accent2"/>
                </a:solidFill>
              </a:rPr>
              <a:t>Det er vanskeligt at få barnet af sted i skole om morgenen.</a:t>
            </a:r>
          </a:p>
        </p:txBody>
      </p:sp>
      <p:sp>
        <p:nvSpPr>
          <p:cNvPr id="17" name="Tekstfelt 16">
            <a:extLst>
              <a:ext uri="{FF2B5EF4-FFF2-40B4-BE49-F238E27FC236}">
                <a16:creationId xmlns:a16="http://schemas.microsoft.com/office/drawing/2014/main" id="{CF497174-B725-53BF-3B09-9FF05CAE5790}"/>
              </a:ext>
            </a:extLst>
          </p:cNvPr>
          <p:cNvSpPr txBox="1"/>
          <p:nvPr/>
        </p:nvSpPr>
        <p:spPr>
          <a:xfrm>
            <a:off x="3599102"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dirty="0">
                <a:solidFill>
                  <a:schemeClr val="accent2"/>
                </a:solidFill>
              </a:rPr>
              <a:t>Barnet forsøger at undgå at komme af sted, trækker f.eks. tiden, kommer for sent. Lykkes fortsat med at komme i skole.</a:t>
            </a:r>
          </a:p>
        </p:txBody>
      </p:sp>
      <p:sp>
        <p:nvSpPr>
          <p:cNvPr id="18" name="Tekstfelt 17">
            <a:extLst>
              <a:ext uri="{FF2B5EF4-FFF2-40B4-BE49-F238E27FC236}">
                <a16:creationId xmlns:a16="http://schemas.microsoft.com/office/drawing/2014/main" id="{1427D8D9-AECD-04CF-D90E-A17DCF94DFF5}"/>
              </a:ext>
            </a:extLst>
          </p:cNvPr>
          <p:cNvSpPr txBox="1"/>
          <p:nvPr/>
        </p:nvSpPr>
        <p:spPr>
          <a:xfrm>
            <a:off x="5324200"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dirty="0">
                <a:solidFill>
                  <a:schemeClr val="accent2"/>
                </a:solidFill>
              </a:rPr>
              <a:t>Periodisk fravær f.eks. i enkelte timer, går hjem fra skole før skoledagen er slut.</a:t>
            </a:r>
          </a:p>
        </p:txBody>
      </p:sp>
      <p:sp>
        <p:nvSpPr>
          <p:cNvPr id="19" name="Tekstfelt 18">
            <a:extLst>
              <a:ext uri="{FF2B5EF4-FFF2-40B4-BE49-F238E27FC236}">
                <a16:creationId xmlns:a16="http://schemas.microsoft.com/office/drawing/2014/main" id="{F67FAC90-0173-6F59-E6F2-D8E08C9F1951}"/>
              </a:ext>
            </a:extLst>
          </p:cNvPr>
          <p:cNvSpPr txBox="1"/>
          <p:nvPr/>
        </p:nvSpPr>
        <p:spPr>
          <a:xfrm>
            <a:off x="7049298"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dirty="0">
                <a:solidFill>
                  <a:schemeClr val="accent2"/>
                </a:solidFill>
              </a:rPr>
              <a:t>Fravær fra undervisningen kombineret med skolegang.</a:t>
            </a:r>
          </a:p>
        </p:txBody>
      </p:sp>
      <p:sp>
        <p:nvSpPr>
          <p:cNvPr id="20" name="Tekstfelt 19">
            <a:extLst>
              <a:ext uri="{FF2B5EF4-FFF2-40B4-BE49-F238E27FC236}">
                <a16:creationId xmlns:a16="http://schemas.microsoft.com/office/drawing/2014/main" id="{65DC654D-E0E4-61A6-50FC-E0E812DF9C97}"/>
              </a:ext>
            </a:extLst>
          </p:cNvPr>
          <p:cNvSpPr txBox="1"/>
          <p:nvPr/>
        </p:nvSpPr>
        <p:spPr>
          <a:xfrm>
            <a:off x="8774396" y="3750260"/>
            <a:ext cx="1404000" cy="1255776"/>
          </a:xfrm>
          <a:prstGeom prst="rect">
            <a:avLst/>
          </a:prstGeom>
          <a:noFill/>
        </p:spPr>
        <p:txBody>
          <a:bodyPr wrap="square" lIns="0" tIns="0" rIns="0" bIns="0" rtlCol="0" anchor="t">
            <a:noAutofit/>
          </a:bodyPr>
          <a:lstStyle/>
          <a:p>
            <a:pPr algn="l">
              <a:lnSpc>
                <a:spcPct val="110000"/>
              </a:lnSpc>
              <a:spcBef>
                <a:spcPts val="1200"/>
              </a:spcBef>
              <a:buSzPct val="80000"/>
            </a:pPr>
            <a:r>
              <a:rPr lang="da-DK" sz="1100" dirty="0">
                <a:solidFill>
                  <a:schemeClr val="accent2"/>
                </a:solidFill>
              </a:rPr>
              <a:t>Fuld fraværende fra skolen i bestemte perioder af skoleåret, f.eks. efter ferier.</a:t>
            </a:r>
          </a:p>
        </p:txBody>
      </p:sp>
      <p:sp>
        <p:nvSpPr>
          <p:cNvPr id="21" name="Tekstfelt 20">
            <a:extLst>
              <a:ext uri="{FF2B5EF4-FFF2-40B4-BE49-F238E27FC236}">
                <a16:creationId xmlns:a16="http://schemas.microsoft.com/office/drawing/2014/main" id="{B5AA4B66-9B3B-30FB-028B-C6FFFFC8F92E}"/>
              </a:ext>
            </a:extLst>
          </p:cNvPr>
          <p:cNvSpPr txBox="1"/>
          <p:nvPr/>
        </p:nvSpPr>
        <p:spPr>
          <a:xfrm>
            <a:off x="10499495"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dirty="0">
                <a:solidFill>
                  <a:schemeClr val="accent2"/>
                </a:solidFill>
              </a:rPr>
              <a:t>Fuldt fraværende fra skolen i en lang periode.</a:t>
            </a:r>
          </a:p>
        </p:txBody>
      </p:sp>
      <p:sp>
        <p:nvSpPr>
          <p:cNvPr id="22" name="Tekstfelt 21">
            <a:extLst>
              <a:ext uri="{FF2B5EF4-FFF2-40B4-BE49-F238E27FC236}">
                <a16:creationId xmlns:a16="http://schemas.microsoft.com/office/drawing/2014/main" id="{FE8E7997-119B-C9C6-9DDC-250D88127991}"/>
              </a:ext>
            </a:extLst>
          </p:cNvPr>
          <p:cNvSpPr txBox="1"/>
          <p:nvPr/>
        </p:nvSpPr>
        <p:spPr>
          <a:xfrm>
            <a:off x="1568535" y="2242494"/>
            <a:ext cx="1946112" cy="678075"/>
          </a:xfrm>
          <a:prstGeom prst="rect">
            <a:avLst/>
          </a:prstGeom>
          <a:noFill/>
        </p:spPr>
        <p:txBody>
          <a:bodyPr wrap="square" lIns="0" tIns="0" rIns="0" bIns="0" rtlCol="0">
            <a:noAutofit/>
          </a:bodyPr>
          <a:lstStyle/>
          <a:p>
            <a:pPr algn="l">
              <a:lnSpc>
                <a:spcPct val="110000"/>
              </a:lnSpc>
              <a:spcBef>
                <a:spcPts val="1200"/>
              </a:spcBef>
              <a:buSzPct val="80000"/>
            </a:pPr>
            <a:r>
              <a:rPr lang="da-DK" sz="2400" b="1">
                <a:solidFill>
                  <a:schemeClr val="accent2"/>
                </a:solidFill>
                <a:latin typeface="+mj-lt"/>
              </a:rPr>
              <a:t>Begyndende skolefravær</a:t>
            </a:r>
            <a:endParaRPr lang="da-DK" sz="2400" b="1" err="1">
              <a:solidFill>
                <a:schemeClr val="accent2"/>
              </a:solidFill>
              <a:latin typeface="+mj-lt"/>
            </a:endParaRPr>
          </a:p>
        </p:txBody>
      </p:sp>
      <p:sp>
        <p:nvSpPr>
          <p:cNvPr id="23" name="Tekstfelt 22">
            <a:extLst>
              <a:ext uri="{FF2B5EF4-FFF2-40B4-BE49-F238E27FC236}">
                <a16:creationId xmlns:a16="http://schemas.microsoft.com/office/drawing/2014/main" id="{ACBB40BE-0386-D161-3B73-ABB578796106}"/>
              </a:ext>
            </a:extLst>
          </p:cNvPr>
          <p:cNvSpPr txBox="1"/>
          <p:nvPr/>
        </p:nvSpPr>
        <p:spPr>
          <a:xfrm>
            <a:off x="5306110" y="2242494"/>
            <a:ext cx="1946112" cy="678075"/>
          </a:xfrm>
          <a:prstGeom prst="rect">
            <a:avLst/>
          </a:prstGeom>
          <a:noFill/>
        </p:spPr>
        <p:txBody>
          <a:bodyPr wrap="square" lIns="0" tIns="0" rIns="0" bIns="0" rtlCol="0">
            <a:noAutofit/>
          </a:bodyPr>
          <a:lstStyle/>
          <a:p>
            <a:pPr algn="l">
              <a:lnSpc>
                <a:spcPct val="110000"/>
              </a:lnSpc>
              <a:spcBef>
                <a:spcPts val="1200"/>
              </a:spcBef>
              <a:buSzPct val="80000"/>
            </a:pPr>
            <a:r>
              <a:rPr lang="da-DK" sz="2400" b="1">
                <a:solidFill>
                  <a:schemeClr val="accent2"/>
                </a:solidFill>
                <a:latin typeface="+mj-lt"/>
              </a:rPr>
              <a:t>Moderat  skolefravær</a:t>
            </a:r>
          </a:p>
        </p:txBody>
      </p:sp>
      <p:sp>
        <p:nvSpPr>
          <p:cNvPr id="24" name="Tekstfelt 23">
            <a:extLst>
              <a:ext uri="{FF2B5EF4-FFF2-40B4-BE49-F238E27FC236}">
                <a16:creationId xmlns:a16="http://schemas.microsoft.com/office/drawing/2014/main" id="{264DC133-201D-4BCA-4A17-1232E8CA682E}"/>
              </a:ext>
            </a:extLst>
          </p:cNvPr>
          <p:cNvSpPr txBox="1"/>
          <p:nvPr/>
        </p:nvSpPr>
        <p:spPr>
          <a:xfrm>
            <a:off x="8777463" y="2242494"/>
            <a:ext cx="1946112" cy="678075"/>
          </a:xfrm>
          <a:prstGeom prst="rect">
            <a:avLst/>
          </a:prstGeom>
          <a:noFill/>
        </p:spPr>
        <p:txBody>
          <a:bodyPr wrap="square" lIns="0" tIns="0" rIns="0" bIns="0" rtlCol="0">
            <a:noAutofit/>
          </a:bodyPr>
          <a:lstStyle/>
          <a:p>
            <a:pPr algn="l">
              <a:lnSpc>
                <a:spcPct val="110000"/>
              </a:lnSpc>
              <a:spcBef>
                <a:spcPts val="1200"/>
              </a:spcBef>
              <a:buSzPct val="80000"/>
            </a:pPr>
            <a:r>
              <a:rPr lang="da-DK" sz="2400" b="1">
                <a:solidFill>
                  <a:schemeClr val="accent2"/>
                </a:solidFill>
                <a:latin typeface="+mj-lt"/>
              </a:rPr>
              <a:t>Omfattende skolefravær</a:t>
            </a:r>
            <a:endParaRPr lang="da-DK" sz="2400" b="1" err="1">
              <a:solidFill>
                <a:schemeClr val="accent2"/>
              </a:solidFill>
              <a:latin typeface="+mj-lt"/>
            </a:endParaRPr>
          </a:p>
        </p:txBody>
      </p:sp>
      <p:cxnSp>
        <p:nvCxnSpPr>
          <p:cNvPr id="26" name="Lige forbindelse 25">
            <a:extLst>
              <a:ext uri="{FF2B5EF4-FFF2-40B4-BE49-F238E27FC236}">
                <a16:creationId xmlns:a16="http://schemas.microsoft.com/office/drawing/2014/main" id="{F20F3718-26CF-92CE-9D94-07FF0AEA559E}"/>
              </a:ext>
            </a:extLst>
          </p:cNvPr>
          <p:cNvCxnSpPr>
            <a:cxnSpLocks/>
          </p:cNvCxnSpPr>
          <p:nvPr/>
        </p:nvCxnSpPr>
        <p:spPr>
          <a:xfrm>
            <a:off x="5107514" y="2036498"/>
            <a:ext cx="0" cy="3060000"/>
          </a:xfrm>
          <a:prstGeom prst="line">
            <a:avLst/>
          </a:prstGeom>
          <a:ln w="28575">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29" name="Tekstfelt 28">
            <a:extLst>
              <a:ext uri="{FF2B5EF4-FFF2-40B4-BE49-F238E27FC236}">
                <a16:creationId xmlns:a16="http://schemas.microsoft.com/office/drawing/2014/main" id="{9054E1CF-B81F-7BFD-BE69-4E21DDEDB489}"/>
              </a:ext>
            </a:extLst>
          </p:cNvPr>
          <p:cNvSpPr txBox="1"/>
          <p:nvPr/>
        </p:nvSpPr>
        <p:spPr>
          <a:xfrm>
            <a:off x="108930" y="5498504"/>
            <a:ext cx="4219366" cy="392698"/>
          </a:xfrm>
          <a:prstGeom prst="rect">
            <a:avLst/>
          </a:prstGeom>
          <a:noFill/>
        </p:spPr>
        <p:txBody>
          <a:bodyPr wrap="square" lIns="0" tIns="0" rIns="0" bIns="0" rtlCol="0">
            <a:noAutofit/>
          </a:bodyPr>
          <a:lstStyle/>
          <a:p>
            <a:pPr algn="ctr">
              <a:lnSpc>
                <a:spcPct val="110000"/>
              </a:lnSpc>
              <a:spcBef>
                <a:spcPts val="1200"/>
              </a:spcBef>
              <a:buSzPct val="80000"/>
            </a:pPr>
            <a:r>
              <a:rPr lang="da-DK" sz="2000" b="1">
                <a:solidFill>
                  <a:schemeClr val="bg1"/>
                </a:solidFill>
                <a:highlight>
                  <a:srgbClr val="000000"/>
                </a:highlight>
                <a:latin typeface="+mj-lt"/>
              </a:rPr>
              <a:t>Tegn, der ofte viser sig derhjemme</a:t>
            </a:r>
            <a:endParaRPr lang="da-DK" sz="2000" b="1" err="1">
              <a:solidFill>
                <a:srgbClr val="FF0000"/>
              </a:solidFill>
              <a:latin typeface="+mj-lt"/>
            </a:endParaRPr>
          </a:p>
        </p:txBody>
      </p:sp>
      <p:sp>
        <p:nvSpPr>
          <p:cNvPr id="30" name="Tekstfelt 29">
            <a:extLst>
              <a:ext uri="{FF2B5EF4-FFF2-40B4-BE49-F238E27FC236}">
                <a16:creationId xmlns:a16="http://schemas.microsoft.com/office/drawing/2014/main" id="{CD9E032A-95BE-0DFE-ACBC-D294D87CC70D}"/>
              </a:ext>
            </a:extLst>
          </p:cNvPr>
          <p:cNvSpPr txBox="1"/>
          <p:nvPr/>
        </p:nvSpPr>
        <p:spPr>
          <a:xfrm>
            <a:off x="6042519" y="1267135"/>
            <a:ext cx="3708000" cy="392698"/>
          </a:xfrm>
          <a:prstGeom prst="rect">
            <a:avLst/>
          </a:prstGeom>
          <a:noFill/>
        </p:spPr>
        <p:txBody>
          <a:bodyPr wrap="square" lIns="0" tIns="0" rIns="0" bIns="0" rtlCol="0">
            <a:noAutofit/>
          </a:bodyPr>
          <a:lstStyle/>
          <a:p>
            <a:pPr algn="l">
              <a:lnSpc>
                <a:spcPct val="110000"/>
              </a:lnSpc>
              <a:spcBef>
                <a:spcPts val="1200"/>
              </a:spcBef>
              <a:buSzPct val="80000"/>
            </a:pPr>
            <a:r>
              <a:rPr lang="da-DK" sz="2000" b="1">
                <a:solidFill>
                  <a:schemeClr val="bg1"/>
                </a:solidFill>
                <a:highlight>
                  <a:srgbClr val="000000"/>
                </a:highlight>
                <a:latin typeface="+mj-lt"/>
              </a:rPr>
              <a:t>Tegn der viser sig i skolen</a:t>
            </a:r>
            <a:endParaRPr lang="da-DK" sz="2000" b="1" err="1">
              <a:solidFill>
                <a:schemeClr val="bg1"/>
              </a:solidFill>
              <a:highlight>
                <a:srgbClr val="000000"/>
              </a:highlight>
              <a:latin typeface="+mj-lt"/>
            </a:endParaRPr>
          </a:p>
        </p:txBody>
      </p:sp>
      <p:cxnSp>
        <p:nvCxnSpPr>
          <p:cNvPr id="9" name="Forbindelse: buet 8">
            <a:extLst>
              <a:ext uri="{FF2B5EF4-FFF2-40B4-BE49-F238E27FC236}">
                <a16:creationId xmlns:a16="http://schemas.microsoft.com/office/drawing/2014/main" id="{D8530EE0-48BB-3603-90F0-C377AEAFF05F}"/>
              </a:ext>
            </a:extLst>
          </p:cNvPr>
          <p:cNvCxnSpPr>
            <a:cxnSpLocks/>
          </p:cNvCxnSpPr>
          <p:nvPr/>
        </p:nvCxnSpPr>
        <p:spPr>
          <a:xfrm rot="5400000" flipH="1" flipV="1">
            <a:off x="5131255" y="1463057"/>
            <a:ext cx="468474" cy="511894"/>
          </a:xfrm>
          <a:prstGeom prst="curvedConnector2">
            <a:avLst/>
          </a:prstGeom>
          <a:ln w="28575">
            <a:solidFill>
              <a:schemeClr val="accent1"/>
            </a:solidFill>
            <a:prstDash val="lgDash"/>
          </a:ln>
        </p:spPr>
        <p:style>
          <a:lnRef idx="1">
            <a:schemeClr val="accent1"/>
          </a:lnRef>
          <a:fillRef idx="0">
            <a:schemeClr val="accent1"/>
          </a:fillRef>
          <a:effectRef idx="0">
            <a:schemeClr val="accent1"/>
          </a:effectRef>
          <a:fontRef idx="minor">
            <a:schemeClr val="tx1"/>
          </a:fontRef>
        </p:style>
      </p:cxnSp>
      <p:cxnSp>
        <p:nvCxnSpPr>
          <p:cNvPr id="27" name="Forbindelse: buet 26">
            <a:extLst>
              <a:ext uri="{FF2B5EF4-FFF2-40B4-BE49-F238E27FC236}">
                <a16:creationId xmlns:a16="http://schemas.microsoft.com/office/drawing/2014/main" id="{9AB10E6C-3AEB-1960-BCA5-929E77E9EB05}"/>
              </a:ext>
            </a:extLst>
          </p:cNvPr>
          <p:cNvCxnSpPr>
            <a:cxnSpLocks/>
          </p:cNvCxnSpPr>
          <p:nvPr/>
        </p:nvCxnSpPr>
        <p:spPr>
          <a:xfrm flipV="1">
            <a:off x="4628880" y="5162612"/>
            <a:ext cx="468474" cy="511894"/>
          </a:xfrm>
          <a:prstGeom prst="curvedConnector2">
            <a:avLst/>
          </a:prstGeom>
          <a:ln w="28575">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28" name="Ligebenet trekant 27">
            <a:extLst>
              <a:ext uri="{FF2B5EF4-FFF2-40B4-BE49-F238E27FC236}">
                <a16:creationId xmlns:a16="http://schemas.microsoft.com/office/drawing/2014/main" id="{0C029779-1D51-845E-78F6-793FC6223811}"/>
              </a:ext>
            </a:extLst>
          </p:cNvPr>
          <p:cNvSpPr/>
          <p:nvPr/>
        </p:nvSpPr>
        <p:spPr>
          <a:xfrm rot="15907721">
            <a:off x="4431989" y="5555261"/>
            <a:ext cx="216000" cy="252000"/>
          </a:xfrm>
          <a:custGeom>
            <a:avLst/>
            <a:gdLst>
              <a:gd name="connsiteX0" fmla="*/ 0 w 216000"/>
              <a:gd name="connsiteY0" fmla="*/ 243563 h 252000"/>
              <a:gd name="connsiteX1" fmla="*/ 108000 w 216000"/>
              <a:gd name="connsiteY1" fmla="*/ 0 h 252000"/>
              <a:gd name="connsiteX2" fmla="*/ 216000 w 216000"/>
              <a:gd name="connsiteY2" fmla="*/ 243563 h 252000"/>
              <a:gd name="connsiteX3" fmla="*/ 108634 w 216000"/>
              <a:gd name="connsiteY3" fmla="*/ 163507 h 252000"/>
              <a:gd name="connsiteX4" fmla="*/ 0 w 216000"/>
              <a:gd name="connsiteY4" fmla="*/ 243563 h 2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 h="252000" extrusionOk="0">
                <a:moveTo>
                  <a:pt x="0" y="243563"/>
                </a:moveTo>
                <a:cubicBezTo>
                  <a:pt x="3719" y="156607"/>
                  <a:pt x="96848" y="62047"/>
                  <a:pt x="108000" y="0"/>
                </a:cubicBezTo>
                <a:cubicBezTo>
                  <a:pt x="156326" y="76107"/>
                  <a:pt x="150699" y="155803"/>
                  <a:pt x="216000" y="243563"/>
                </a:cubicBezTo>
                <a:cubicBezTo>
                  <a:pt x="213154" y="287321"/>
                  <a:pt x="144448" y="164536"/>
                  <a:pt x="108634" y="163507"/>
                </a:cubicBezTo>
                <a:cubicBezTo>
                  <a:pt x="64393" y="158998"/>
                  <a:pt x="6249" y="287376"/>
                  <a:pt x="0" y="243563"/>
                </a:cubicBezTo>
                <a:close/>
              </a:path>
            </a:pathLst>
          </a:custGeom>
          <a:noFill/>
          <a:ln w="25400">
            <a:solidFill>
              <a:schemeClr val="accent1"/>
            </a:solidFill>
            <a:extLst>
              <a:ext uri="{C807C97D-BFC1-408E-A445-0C87EB9F89A2}">
                <ask:lineSketchStyleProps xmlns:ask="http://schemas.microsoft.com/office/drawing/2018/sketchyshapes" sd="1219033472">
                  <a:custGeom>
                    <a:avLst/>
                    <a:gdLst>
                      <a:gd name="connsiteX0" fmla="*/ 0 w 296382"/>
                      <a:gd name="connsiteY0" fmla="*/ 317825 h 317825"/>
                      <a:gd name="connsiteX1" fmla="*/ 148191 w 296382"/>
                      <a:gd name="connsiteY1" fmla="*/ 0 h 317825"/>
                      <a:gd name="connsiteX2" fmla="*/ 296382 w 296382"/>
                      <a:gd name="connsiteY2" fmla="*/ 317825 h 317825"/>
                      <a:gd name="connsiteX3" fmla="*/ 0 w 296382"/>
                      <a:gd name="connsiteY3" fmla="*/ 317825 h 317825"/>
                      <a:gd name="connsiteX0" fmla="*/ 0 w 296382"/>
                      <a:gd name="connsiteY0" fmla="*/ 317825 h 328834"/>
                      <a:gd name="connsiteX1" fmla="*/ 148191 w 296382"/>
                      <a:gd name="connsiteY1" fmla="*/ 0 h 328834"/>
                      <a:gd name="connsiteX2" fmla="*/ 296382 w 296382"/>
                      <a:gd name="connsiteY2" fmla="*/ 317825 h 328834"/>
                      <a:gd name="connsiteX3" fmla="*/ 149062 w 296382"/>
                      <a:gd name="connsiteY3" fmla="*/ 213360 h 328834"/>
                      <a:gd name="connsiteX4" fmla="*/ 0 w 296382"/>
                      <a:gd name="connsiteY4" fmla="*/ 317825 h 32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82" h="328834" extrusionOk="0">
                        <a:moveTo>
                          <a:pt x="0" y="317825"/>
                        </a:moveTo>
                        <a:cubicBezTo>
                          <a:pt x="18757" y="212365"/>
                          <a:pt x="143609" y="77139"/>
                          <a:pt x="148191" y="0"/>
                        </a:cubicBezTo>
                        <a:cubicBezTo>
                          <a:pt x="205624" y="97535"/>
                          <a:pt x="224136" y="202783"/>
                          <a:pt x="296382" y="317825"/>
                        </a:cubicBezTo>
                        <a:cubicBezTo>
                          <a:pt x="296527" y="371165"/>
                          <a:pt x="198459" y="213360"/>
                          <a:pt x="149062" y="213360"/>
                        </a:cubicBezTo>
                        <a:cubicBezTo>
                          <a:pt x="99665" y="213360"/>
                          <a:pt x="145" y="371165"/>
                          <a:pt x="0" y="31782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err="1">
              <a:solidFill>
                <a:schemeClr val="bg1"/>
              </a:solidFill>
            </a:endParaRPr>
          </a:p>
        </p:txBody>
      </p:sp>
      <p:sp>
        <p:nvSpPr>
          <p:cNvPr id="31" name="Ligebenet trekant 27">
            <a:extLst>
              <a:ext uri="{FF2B5EF4-FFF2-40B4-BE49-F238E27FC236}">
                <a16:creationId xmlns:a16="http://schemas.microsoft.com/office/drawing/2014/main" id="{6850173D-AD9E-03A8-A684-D37F91E043CA}"/>
              </a:ext>
            </a:extLst>
          </p:cNvPr>
          <p:cNvSpPr/>
          <p:nvPr/>
        </p:nvSpPr>
        <p:spPr>
          <a:xfrm rot="15784112" flipV="1">
            <a:off x="5651552" y="1320357"/>
            <a:ext cx="216000" cy="252000"/>
          </a:xfrm>
          <a:custGeom>
            <a:avLst/>
            <a:gdLst>
              <a:gd name="connsiteX0" fmla="*/ 0 w 216000"/>
              <a:gd name="connsiteY0" fmla="*/ 243563 h 252000"/>
              <a:gd name="connsiteX1" fmla="*/ 108000 w 216000"/>
              <a:gd name="connsiteY1" fmla="*/ 0 h 252000"/>
              <a:gd name="connsiteX2" fmla="*/ 216000 w 216000"/>
              <a:gd name="connsiteY2" fmla="*/ 243563 h 252000"/>
              <a:gd name="connsiteX3" fmla="*/ 108634 w 216000"/>
              <a:gd name="connsiteY3" fmla="*/ 163507 h 252000"/>
              <a:gd name="connsiteX4" fmla="*/ 0 w 216000"/>
              <a:gd name="connsiteY4" fmla="*/ 243563 h 2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 h="252000" extrusionOk="0">
                <a:moveTo>
                  <a:pt x="0" y="243563"/>
                </a:moveTo>
                <a:cubicBezTo>
                  <a:pt x="3719" y="156607"/>
                  <a:pt x="96848" y="62047"/>
                  <a:pt x="108000" y="0"/>
                </a:cubicBezTo>
                <a:cubicBezTo>
                  <a:pt x="156326" y="76107"/>
                  <a:pt x="150699" y="155803"/>
                  <a:pt x="216000" y="243563"/>
                </a:cubicBezTo>
                <a:cubicBezTo>
                  <a:pt x="213154" y="287321"/>
                  <a:pt x="144448" y="164536"/>
                  <a:pt x="108634" y="163507"/>
                </a:cubicBezTo>
                <a:cubicBezTo>
                  <a:pt x="64393" y="158998"/>
                  <a:pt x="6249" y="287376"/>
                  <a:pt x="0" y="243563"/>
                </a:cubicBezTo>
                <a:close/>
              </a:path>
            </a:pathLst>
          </a:custGeom>
          <a:noFill/>
          <a:ln w="25400">
            <a:solidFill>
              <a:schemeClr val="accent1"/>
            </a:solidFill>
            <a:extLst>
              <a:ext uri="{C807C97D-BFC1-408E-A445-0C87EB9F89A2}">
                <ask:lineSketchStyleProps xmlns:ask="http://schemas.microsoft.com/office/drawing/2018/sketchyshapes" sd="1219033472">
                  <a:custGeom>
                    <a:avLst/>
                    <a:gdLst>
                      <a:gd name="connsiteX0" fmla="*/ 0 w 296382"/>
                      <a:gd name="connsiteY0" fmla="*/ 317825 h 317825"/>
                      <a:gd name="connsiteX1" fmla="*/ 148191 w 296382"/>
                      <a:gd name="connsiteY1" fmla="*/ 0 h 317825"/>
                      <a:gd name="connsiteX2" fmla="*/ 296382 w 296382"/>
                      <a:gd name="connsiteY2" fmla="*/ 317825 h 317825"/>
                      <a:gd name="connsiteX3" fmla="*/ 0 w 296382"/>
                      <a:gd name="connsiteY3" fmla="*/ 317825 h 317825"/>
                      <a:gd name="connsiteX0" fmla="*/ 0 w 296382"/>
                      <a:gd name="connsiteY0" fmla="*/ 317825 h 328834"/>
                      <a:gd name="connsiteX1" fmla="*/ 148191 w 296382"/>
                      <a:gd name="connsiteY1" fmla="*/ 0 h 328834"/>
                      <a:gd name="connsiteX2" fmla="*/ 296382 w 296382"/>
                      <a:gd name="connsiteY2" fmla="*/ 317825 h 328834"/>
                      <a:gd name="connsiteX3" fmla="*/ 149062 w 296382"/>
                      <a:gd name="connsiteY3" fmla="*/ 213360 h 328834"/>
                      <a:gd name="connsiteX4" fmla="*/ 0 w 296382"/>
                      <a:gd name="connsiteY4" fmla="*/ 317825 h 32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82" h="328834" extrusionOk="0">
                        <a:moveTo>
                          <a:pt x="0" y="317825"/>
                        </a:moveTo>
                        <a:cubicBezTo>
                          <a:pt x="18757" y="212365"/>
                          <a:pt x="143609" y="77139"/>
                          <a:pt x="148191" y="0"/>
                        </a:cubicBezTo>
                        <a:cubicBezTo>
                          <a:pt x="205624" y="97535"/>
                          <a:pt x="224136" y="202783"/>
                          <a:pt x="296382" y="317825"/>
                        </a:cubicBezTo>
                        <a:cubicBezTo>
                          <a:pt x="296527" y="371165"/>
                          <a:pt x="198459" y="213360"/>
                          <a:pt x="149062" y="213360"/>
                        </a:cubicBezTo>
                        <a:cubicBezTo>
                          <a:pt x="99665" y="213360"/>
                          <a:pt x="145" y="371165"/>
                          <a:pt x="0" y="31782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err="1">
              <a:solidFill>
                <a:schemeClr val="bg1"/>
              </a:solidFill>
            </a:endParaRPr>
          </a:p>
        </p:txBody>
      </p:sp>
      <p:pic>
        <p:nvPicPr>
          <p:cNvPr id="7" name="Pladsholder til indhold 7" descr="Et billede, der indeholder tekst&#10;&#10;Automatisk genereret beskrivelse">
            <a:extLst>
              <a:ext uri="{FF2B5EF4-FFF2-40B4-BE49-F238E27FC236}">
                <a16:creationId xmlns:a16="http://schemas.microsoft.com/office/drawing/2014/main" id="{AA63FE49-FAA3-A771-0259-F929D24119F4}"/>
              </a:ext>
            </a:extLst>
          </p:cNvPr>
          <p:cNvPicPr>
            <a:picLocks noChangeAspect="1"/>
          </p:cNvPicPr>
          <p:nvPr/>
        </p:nvPicPr>
        <p:blipFill rotWithShape="1">
          <a:blip r:embed="rId3"/>
          <a:srcRect t="16848" b="57044"/>
          <a:stretch/>
        </p:blipFill>
        <p:spPr>
          <a:xfrm>
            <a:off x="0" y="3072003"/>
            <a:ext cx="12344400" cy="677481"/>
          </a:xfrm>
          <a:prstGeom prst="flowChartOffpageConnector">
            <a:avLst/>
          </a:prstGeom>
        </p:spPr>
      </p:pic>
    </p:spTree>
    <p:extLst>
      <p:ext uri="{BB962C8B-B14F-4D97-AF65-F5344CB8AC3E}">
        <p14:creationId xmlns:p14="http://schemas.microsoft.com/office/powerpoint/2010/main" val="1147382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9" grpId="0"/>
      <p:bldP spid="30" grpId="0"/>
      <p:bldP spid="28"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descr="Et billede, der indeholder tekst, møbler, sæde, stol&#10;&#10;Automatisk genereret beskrivelse">
            <a:extLst>
              <a:ext uri="{FF2B5EF4-FFF2-40B4-BE49-F238E27FC236}">
                <a16:creationId xmlns:a16="http://schemas.microsoft.com/office/drawing/2014/main" id="{41C7168F-87F6-3745-3446-C77D042E0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240" y="2024909"/>
            <a:ext cx="9083040" cy="5109210"/>
          </a:xfrm>
          <a:prstGeom prst="rect">
            <a:avLst/>
          </a:prstGeom>
        </p:spPr>
      </p:pic>
      <p:sp>
        <p:nvSpPr>
          <p:cNvPr id="2" name="Titel 1">
            <a:extLst>
              <a:ext uri="{FF2B5EF4-FFF2-40B4-BE49-F238E27FC236}">
                <a16:creationId xmlns:a16="http://schemas.microsoft.com/office/drawing/2014/main" id="{336A54CD-BA93-4871-B726-D747BB93B6F2}"/>
              </a:ext>
            </a:extLst>
          </p:cNvPr>
          <p:cNvSpPr>
            <a:spLocks noGrp="1"/>
          </p:cNvSpPr>
          <p:nvPr>
            <p:ph type="title"/>
          </p:nvPr>
        </p:nvSpPr>
        <p:spPr/>
        <p:txBody>
          <a:bodyPr lIns="91440" tIns="45720" rIns="91440" bIns="45720" anchor="t"/>
          <a:lstStyle/>
          <a:p>
            <a:r>
              <a:rPr lang="en-US" b="1" err="1">
                <a:cs typeface="Calibri Light"/>
              </a:rPr>
              <a:t>Skolefravær</a:t>
            </a:r>
            <a:r>
              <a:rPr lang="en-US" b="1">
                <a:cs typeface="Calibri Light"/>
              </a:rPr>
              <a:t> er </a:t>
            </a:r>
            <a:r>
              <a:rPr lang="en-US" b="1" err="1">
                <a:cs typeface="Calibri Light"/>
              </a:rPr>
              <a:t>altid</a:t>
            </a:r>
            <a:r>
              <a:rPr lang="en-US" b="1">
                <a:cs typeface="Calibri Light"/>
              </a:rPr>
              <a:t> et </a:t>
            </a:r>
            <a:r>
              <a:rPr lang="en-US" b="1" err="1">
                <a:cs typeface="Calibri Light"/>
              </a:rPr>
              <a:t>sammensat</a:t>
            </a:r>
            <a:r>
              <a:rPr lang="en-US" b="1">
                <a:cs typeface="Calibri Light"/>
              </a:rPr>
              <a:t> problem</a:t>
            </a:r>
          </a:p>
        </p:txBody>
      </p:sp>
      <p:sp>
        <p:nvSpPr>
          <p:cNvPr id="3" name="Pladsholder til indhold 2">
            <a:extLst>
              <a:ext uri="{FF2B5EF4-FFF2-40B4-BE49-F238E27FC236}">
                <a16:creationId xmlns:a16="http://schemas.microsoft.com/office/drawing/2014/main" id="{8DF5407D-C238-4E60-9DD8-38886FA8A65B}"/>
              </a:ext>
            </a:extLst>
          </p:cNvPr>
          <p:cNvSpPr>
            <a:spLocks noGrp="1"/>
          </p:cNvSpPr>
          <p:nvPr>
            <p:ph idx="1"/>
          </p:nvPr>
        </p:nvSpPr>
        <p:spPr>
          <a:xfrm>
            <a:off x="442913" y="1198563"/>
            <a:ext cx="11306175" cy="833850"/>
          </a:xfrm>
        </p:spPr>
        <p:txBody>
          <a:bodyPr lIns="91440" tIns="45720" rIns="91440" bIns="45720" anchor="t">
            <a:normAutofit/>
          </a:bodyPr>
          <a:lstStyle/>
          <a:p>
            <a:pPr marL="0" indent="0">
              <a:spcBef>
                <a:spcPts val="0"/>
              </a:spcBef>
              <a:buNone/>
            </a:pPr>
            <a:r>
              <a:rPr lang="da-DK" sz="1800">
                <a:ea typeface="Open Sans"/>
                <a:cs typeface="Calibri"/>
              </a:rPr>
              <a:t>Skolefravær kan opstå for </a:t>
            </a:r>
            <a:r>
              <a:rPr lang="da-DK" sz="1800" i="1">
                <a:ea typeface="Open Sans"/>
                <a:cs typeface="Calibri"/>
              </a:rPr>
              <a:t>alle </a:t>
            </a:r>
            <a:r>
              <a:rPr lang="da-DK" sz="1800">
                <a:ea typeface="Open Sans"/>
                <a:cs typeface="Calibri"/>
              </a:rPr>
              <a:t>børn</a:t>
            </a:r>
            <a:r>
              <a:rPr lang="en-US" sz="1800">
                <a:ea typeface="Open Sans"/>
                <a:cs typeface="Open Sans"/>
              </a:rPr>
              <a:t>. </a:t>
            </a:r>
            <a:r>
              <a:rPr lang="da-DK" sz="1800">
                <a:ea typeface="Open Sans"/>
                <a:cs typeface="Open Sans"/>
              </a:rPr>
              <a:t>Skolefravær er et komplekst problem med mange årsager. </a:t>
            </a:r>
          </a:p>
          <a:p>
            <a:pPr marL="0" indent="0">
              <a:spcBef>
                <a:spcPts val="0"/>
              </a:spcBef>
              <a:buNone/>
            </a:pPr>
            <a:r>
              <a:rPr lang="da-DK" sz="1800">
                <a:ea typeface="Open Sans"/>
                <a:cs typeface="Open Sans"/>
              </a:rPr>
              <a:t>Det kan f.eks. handle om</a:t>
            </a:r>
            <a:r>
              <a:rPr lang="da-DK" sz="1800">
                <a:ea typeface="Open Sans"/>
              </a:rPr>
              <a:t>…</a:t>
            </a:r>
            <a:endParaRPr lang="da-DK" sz="1800">
              <a:cs typeface="Times New Roman"/>
            </a:endParaRPr>
          </a:p>
          <a:p>
            <a:endParaRPr lang="en-US"/>
          </a:p>
        </p:txBody>
      </p:sp>
      <p:sp>
        <p:nvSpPr>
          <p:cNvPr id="4" name="Pladsholder til slidenummer 3">
            <a:extLst>
              <a:ext uri="{FF2B5EF4-FFF2-40B4-BE49-F238E27FC236}">
                <a16:creationId xmlns:a16="http://schemas.microsoft.com/office/drawing/2014/main" id="{F14F3707-50F4-4998-84D6-1E8BCF17669E}"/>
              </a:ext>
            </a:extLst>
          </p:cNvPr>
          <p:cNvSpPr>
            <a:spLocks noGrp="1"/>
          </p:cNvSpPr>
          <p:nvPr>
            <p:ph type="sldNum" sz="quarter" idx="12"/>
          </p:nvPr>
        </p:nvSpPr>
        <p:spPr/>
        <p:txBody>
          <a:bodyPr/>
          <a:lstStyle/>
          <a:p>
            <a:r>
              <a:rPr lang="da-DK"/>
              <a:t>Side </a:t>
            </a:r>
            <a:fld id="{730605FF-F867-A740-A5DE-C65B9C40772E}" type="slidenum">
              <a:rPr lang="da-DK" smtClean="0"/>
              <a:pPr/>
              <a:t>9</a:t>
            </a:fld>
            <a:endParaRPr lang="da-DK"/>
          </a:p>
        </p:txBody>
      </p:sp>
      <p:sp>
        <p:nvSpPr>
          <p:cNvPr id="18" name="Tekstfelt 17">
            <a:extLst>
              <a:ext uri="{FF2B5EF4-FFF2-40B4-BE49-F238E27FC236}">
                <a16:creationId xmlns:a16="http://schemas.microsoft.com/office/drawing/2014/main" id="{AF249407-D950-25DB-1549-11E2013532FB}"/>
              </a:ext>
            </a:extLst>
          </p:cNvPr>
          <p:cNvSpPr txBox="1"/>
          <p:nvPr/>
        </p:nvSpPr>
        <p:spPr>
          <a:xfrm>
            <a:off x="876543" y="2480450"/>
            <a:ext cx="3332480" cy="369332"/>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u</a:t>
            </a:r>
            <a:r>
              <a:rPr lang="da-DK" i="1">
                <a:effectLst/>
                <a:latin typeface="ImaginaryFriendBBW00-Rg" panose="02000506000000020004" pitchFamily="2" charset="0"/>
                <a:ea typeface="Calibri" panose="020F0502020204030204" pitchFamily="34" charset="0"/>
                <a:cs typeface="Segoe UI" panose="020B0502040204020203" pitchFamily="34" charset="0"/>
              </a:rPr>
              <a:t>ro eller uforudsigelighed…</a:t>
            </a:r>
            <a:endParaRPr lang="da-DK" i="1">
              <a:effectLst/>
              <a:latin typeface="ImaginaryFriendBBW00-Rg" panose="02000506000000020004" pitchFamily="2" charset="0"/>
              <a:ea typeface="Calibri" panose="020F0502020204030204" pitchFamily="34" charset="0"/>
            </a:endParaRPr>
          </a:p>
        </p:txBody>
      </p:sp>
      <p:sp>
        <p:nvSpPr>
          <p:cNvPr id="19" name="Tekstfelt 18">
            <a:extLst>
              <a:ext uri="{FF2B5EF4-FFF2-40B4-BE49-F238E27FC236}">
                <a16:creationId xmlns:a16="http://schemas.microsoft.com/office/drawing/2014/main" id="{2647EFD3-E0ED-1DF4-DB44-4B93A3703BD3}"/>
              </a:ext>
            </a:extLst>
          </p:cNvPr>
          <p:cNvSpPr txBox="1"/>
          <p:nvPr/>
        </p:nvSpPr>
        <p:spPr>
          <a:xfrm>
            <a:off x="6638065" y="2480450"/>
            <a:ext cx="4222160" cy="646331"/>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a:t>
            </a:r>
            <a:r>
              <a:rPr lang="da-DK" i="1">
                <a:effectLst/>
                <a:latin typeface="ImaginaryFriendBBW00-Rg" panose="02000506000000020004" pitchFamily="2" charset="0"/>
                <a:ea typeface="Calibri" panose="020F0502020204030204" pitchFamily="34" charset="0"/>
                <a:cs typeface="Segoe UI" panose="020B0502040204020203" pitchFamily="34" charset="0"/>
              </a:rPr>
              <a:t>svære /svage relationer til klassekammerater eller lærere …</a:t>
            </a:r>
            <a:endParaRPr lang="da-DK" i="1">
              <a:effectLst/>
              <a:latin typeface="ImaginaryFriendBBW00-Rg" panose="02000506000000020004" pitchFamily="2" charset="0"/>
              <a:ea typeface="Calibri" panose="020F0502020204030204" pitchFamily="34" charset="0"/>
            </a:endParaRPr>
          </a:p>
        </p:txBody>
      </p:sp>
      <p:sp>
        <p:nvSpPr>
          <p:cNvPr id="20" name="Tekstfelt 19">
            <a:extLst>
              <a:ext uri="{FF2B5EF4-FFF2-40B4-BE49-F238E27FC236}">
                <a16:creationId xmlns:a16="http://schemas.microsoft.com/office/drawing/2014/main" id="{E259FB0D-0C7F-7374-38EA-2F800E4B824E}"/>
              </a:ext>
            </a:extLst>
          </p:cNvPr>
          <p:cNvSpPr txBox="1"/>
          <p:nvPr/>
        </p:nvSpPr>
        <p:spPr>
          <a:xfrm>
            <a:off x="7170468" y="3652826"/>
            <a:ext cx="3332480" cy="646331"/>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a:t>
            </a:r>
            <a:r>
              <a:rPr lang="da-DK" i="1">
                <a:latin typeface="ImaginaryFriendBBW00-Rg" panose="02000506000000020004" pitchFamily="2" charset="0"/>
                <a:ea typeface="Calibri" panose="020F0502020204030204" pitchFamily="34" charset="0"/>
                <a:cs typeface="Segoe UI" panose="020B0502040204020203" pitchFamily="34" charset="0"/>
              </a:rPr>
              <a:t>u</a:t>
            </a:r>
            <a:r>
              <a:rPr lang="da-DK" i="1">
                <a:effectLst/>
                <a:latin typeface="ImaginaryFriendBBW00-Rg" panose="02000506000000020004" pitchFamily="2" charset="0"/>
                <a:ea typeface="Calibri" panose="020F0502020204030204" pitchFamily="34" charset="0"/>
                <a:cs typeface="Segoe UI" panose="020B0502040204020203" pitchFamily="34" charset="0"/>
              </a:rPr>
              <a:t>ndervisning, som eleven synes er kedelig eller for svær…</a:t>
            </a:r>
            <a:endParaRPr lang="da-DK" i="1">
              <a:effectLst/>
              <a:latin typeface="ImaginaryFriendBBW00-Rg" panose="02000506000000020004" pitchFamily="2" charset="0"/>
              <a:ea typeface="Calibri" panose="020F0502020204030204" pitchFamily="34" charset="0"/>
            </a:endParaRPr>
          </a:p>
        </p:txBody>
      </p:sp>
      <p:sp>
        <p:nvSpPr>
          <p:cNvPr id="21" name="Tekstfelt 20">
            <a:extLst>
              <a:ext uri="{FF2B5EF4-FFF2-40B4-BE49-F238E27FC236}">
                <a16:creationId xmlns:a16="http://schemas.microsoft.com/office/drawing/2014/main" id="{D57E9DE6-A294-DEE9-0027-563B690A478A}"/>
              </a:ext>
            </a:extLst>
          </p:cNvPr>
          <p:cNvSpPr txBox="1"/>
          <p:nvPr/>
        </p:nvSpPr>
        <p:spPr>
          <a:xfrm>
            <a:off x="1232744" y="3695886"/>
            <a:ext cx="3332480" cy="646331"/>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a:t>
            </a:r>
            <a:r>
              <a:rPr lang="da-DK" i="1">
                <a:effectLst/>
                <a:latin typeface="ImaginaryFriendBBW00-Rg" panose="02000506000000020004" pitchFamily="2" charset="0"/>
                <a:ea typeface="Calibri" panose="020F0502020204030204" pitchFamily="34" charset="0"/>
                <a:cs typeface="Segoe UI" panose="020B0502040204020203" pitchFamily="34" charset="0"/>
              </a:rPr>
              <a:t>følelse af ikke at høre til i skolens fællesskab…</a:t>
            </a:r>
            <a:endParaRPr lang="da-DK" i="1">
              <a:effectLst/>
              <a:latin typeface="ImaginaryFriendBBW00-Rg" panose="02000506000000020004" pitchFamily="2" charset="0"/>
              <a:ea typeface="Calibri" panose="020F0502020204030204" pitchFamily="34" charset="0"/>
            </a:endParaRPr>
          </a:p>
        </p:txBody>
      </p:sp>
      <p:sp>
        <p:nvSpPr>
          <p:cNvPr id="22" name="Tekstfelt 21">
            <a:extLst>
              <a:ext uri="{FF2B5EF4-FFF2-40B4-BE49-F238E27FC236}">
                <a16:creationId xmlns:a16="http://schemas.microsoft.com/office/drawing/2014/main" id="{45C09E1B-F734-44AE-F386-9BA2D10A48BB}"/>
              </a:ext>
            </a:extLst>
          </p:cNvPr>
          <p:cNvSpPr txBox="1"/>
          <p:nvPr/>
        </p:nvSpPr>
        <p:spPr>
          <a:xfrm>
            <a:off x="442914" y="5169321"/>
            <a:ext cx="4059716" cy="923330"/>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a:t>
            </a:r>
            <a:r>
              <a:rPr lang="da-DK" i="1">
                <a:effectLst/>
                <a:latin typeface="ImaginaryFriendBBW00-Rg" panose="02000506000000020004" pitchFamily="2" charset="0"/>
                <a:ea typeface="Calibri" panose="020F0502020204030204" pitchFamily="34" charset="0"/>
                <a:cs typeface="Segoe UI" panose="020B0502040204020203" pitchFamily="34" charset="0"/>
              </a:rPr>
              <a:t>skift og ændringer i elevens liv (lærerskift, nye situationer i familien, flytning)…</a:t>
            </a:r>
            <a:endParaRPr lang="da-DK" i="1">
              <a:effectLst/>
              <a:latin typeface="ImaginaryFriendBBW00-Rg" panose="02000506000000020004" pitchFamily="2" charset="0"/>
              <a:ea typeface="Calibri" panose="020F0502020204030204" pitchFamily="34" charset="0"/>
            </a:endParaRPr>
          </a:p>
        </p:txBody>
      </p:sp>
      <p:sp>
        <p:nvSpPr>
          <p:cNvPr id="23" name="Tekstfelt 22">
            <a:extLst>
              <a:ext uri="{FF2B5EF4-FFF2-40B4-BE49-F238E27FC236}">
                <a16:creationId xmlns:a16="http://schemas.microsoft.com/office/drawing/2014/main" id="{DC5F2D62-7E57-C1A6-0E6F-45AF4244B3EE}"/>
              </a:ext>
            </a:extLst>
          </p:cNvPr>
          <p:cNvSpPr txBox="1"/>
          <p:nvPr/>
        </p:nvSpPr>
        <p:spPr>
          <a:xfrm>
            <a:off x="7588704" y="5102200"/>
            <a:ext cx="3800383" cy="830997"/>
          </a:xfrm>
          <a:prstGeom prst="rect">
            <a:avLst/>
          </a:prstGeom>
          <a:noFill/>
        </p:spPr>
        <p:txBody>
          <a:bodyPr wrap="square">
            <a:spAutoFit/>
          </a:bodyPr>
          <a:lstStyle/>
          <a:p>
            <a:r>
              <a:rPr lang="da-DK" sz="2400" b="1" i="1">
                <a:latin typeface="ImaginaryFriendBBW00-Rg" panose="02000506000000020004" pitchFamily="2" charset="0"/>
                <a:cs typeface="Segoe UI" panose="020B0502040204020203" pitchFamily="34" charset="0"/>
              </a:rPr>
              <a:t>… </a:t>
            </a:r>
            <a:r>
              <a:rPr lang="da-DK" sz="2400" b="1" i="1">
                <a:effectLst/>
                <a:latin typeface="ImaginaryFriendBBW00-Rg" panose="02000506000000020004" pitchFamily="2" charset="0"/>
                <a:ea typeface="Calibri" panose="020F0502020204030204" pitchFamily="34" charset="0"/>
              </a:rPr>
              <a:t>og det er sjældent muligt at pege på en enkelt årsag</a:t>
            </a:r>
            <a:r>
              <a:rPr lang="da-DK" sz="2400" b="1" i="1">
                <a:effectLst/>
                <a:latin typeface="ImaginaryFriendBBW00-Rg" panose="02000506000000020004" pitchFamily="2" charset="0"/>
                <a:ea typeface="Calibri" panose="020F0502020204030204" pitchFamily="34" charset="0"/>
                <a:cs typeface="Segoe UI" panose="020B0502040204020203" pitchFamily="34" charset="0"/>
              </a:rPr>
              <a:t>…</a:t>
            </a:r>
            <a:endParaRPr lang="da-DK" sz="2400" b="1" i="1">
              <a:effectLst/>
              <a:latin typeface="ImaginaryFriendBBW00-Rg" panose="02000506000000020004" pitchFamily="2" charset="0"/>
              <a:ea typeface="Calibri" panose="020F0502020204030204" pitchFamily="34" charset="0"/>
            </a:endParaRPr>
          </a:p>
        </p:txBody>
      </p:sp>
    </p:spTree>
    <p:extLst>
      <p:ext uri="{BB962C8B-B14F-4D97-AF65-F5344CB8AC3E}">
        <p14:creationId xmlns:p14="http://schemas.microsoft.com/office/powerpoint/2010/main" val="3982180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600"/>
                                        <p:tgtEl>
                                          <p:spTgt spid="19"/>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22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37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theme/theme1.xml><?xml version="1.0" encoding="utf-8"?>
<a:theme xmlns:a="http://schemas.openxmlformats.org/drawingml/2006/main" name="Office-tema">
  <a:themeElements>
    <a:clrScheme name="Borns Vilkaar 2022">
      <a:dk1>
        <a:srgbClr val="000000"/>
      </a:dk1>
      <a:lt1>
        <a:srgbClr val="FFFFFF"/>
      </a:lt1>
      <a:dk2>
        <a:srgbClr val="AB8B79"/>
      </a:dk2>
      <a:lt2>
        <a:srgbClr val="002F6D"/>
      </a:lt2>
      <a:accent1>
        <a:srgbClr val="F05041"/>
      </a:accent1>
      <a:accent2>
        <a:srgbClr val="000000"/>
      </a:accent2>
      <a:accent3>
        <a:srgbClr val="00677F"/>
      </a:accent3>
      <a:accent4>
        <a:srgbClr val="00B2A9"/>
      </a:accent4>
      <a:accent5>
        <a:srgbClr val="FFF200"/>
      </a:accent5>
      <a:accent6>
        <a:srgbClr val="BECDD6"/>
      </a:accent6>
      <a:hlink>
        <a:srgbClr val="F05041"/>
      </a:hlink>
      <a:folHlink>
        <a:srgbClr val="00677F"/>
      </a:folHlink>
    </a:clrScheme>
    <a:fontScheme name="Borns Vilkaar">
      <a:majorFont>
        <a:latin typeface="Roboto Slab"/>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tIns="90000" bIns="90000" rtlCol="0" anchor="t" anchorCtr="0"/>
      <a:lstStyle>
        <a:defPPr algn="l">
          <a:defRPr sz="1600" b="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44000" indent="-144000" algn="l">
          <a:lnSpc>
            <a:spcPct val="110000"/>
          </a:lnSpc>
          <a:spcBef>
            <a:spcPts val="1200"/>
          </a:spcBef>
          <a:buSzPct val="80000"/>
          <a:buFont typeface="Arial" panose="020B0604020202020204" pitchFamily="34" charset="0"/>
          <a:buChar char="•"/>
          <a:defRPr sz="1600" dirty="0" err="1" smtClean="0">
            <a:solidFill>
              <a:schemeClr val="accent2"/>
            </a:solidFill>
          </a:defRPr>
        </a:defPPr>
      </a:lstStyle>
    </a:txDef>
  </a:objectDefaults>
  <a:extraClrSchemeLst/>
  <a:extLst>
    <a:ext uri="{05A4C25C-085E-4340-85A3-A5531E510DB2}">
      <thm15:themeFamily xmlns:thm15="http://schemas.microsoft.com/office/thememl/2012/main" name="PowerPoint template 2022" id="{FB102D54-C825-4A5B-AA03-6649E1EBB0D7}" vid="{E6033B65-4C7A-457F-95B2-FEE0E2E930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4A08277091E5C4385AA853B7F09ECBE" ma:contentTypeVersion="13" ma:contentTypeDescription="Opret et nyt dokument." ma:contentTypeScope="" ma:versionID="0a5b363b9e3ba789b9e93668d0805608">
  <xsd:schema xmlns:xsd="http://www.w3.org/2001/XMLSchema" xmlns:xs="http://www.w3.org/2001/XMLSchema" xmlns:p="http://schemas.microsoft.com/office/2006/metadata/properties" xmlns:ns2="4ecf9de3-b5c2-4cc6-8890-b6303e3a2c88" xmlns:ns3="32f99b6b-e4bb-4614-a6cf-7345ace518e6" targetNamespace="http://schemas.microsoft.com/office/2006/metadata/properties" ma:root="true" ma:fieldsID="7537614b73d8e821b81b209aee73bb6d" ns2:_="" ns3:_="">
    <xsd:import namespace="4ecf9de3-b5c2-4cc6-8890-b6303e3a2c88"/>
    <xsd:import namespace="32f99b6b-e4bb-4614-a6cf-7345ace518e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cf9de3-b5c2-4cc6-8890-b6303e3a2c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illedmærker" ma:readOnly="false" ma:fieldId="{5cf76f15-5ced-4ddc-b409-7134ff3c332f}" ma:taxonomyMulti="true" ma:sspId="057e9cf2-62da-41eb-9102-b573f6fdbce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f99b6b-e4bb-4614-a6cf-7345ace518e6"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t med detaljer" ma:internalName="SharedWithDetails" ma:readOnly="true">
      <xsd:simpleType>
        <xsd:restriction base="dms:Note">
          <xsd:maxLength value="255"/>
        </xsd:restriction>
      </xsd:simpleType>
    </xsd:element>
    <xsd:element name="TaxCatchAll" ma:index="16" nillable="true" ma:displayName="Taxonomy Catch All Column" ma:hidden="true" ma:list="{634f2fbb-9c1c-449b-a09d-a57c66153e6a}" ma:internalName="TaxCatchAll" ma:showField="CatchAllData" ma:web="32f99b6b-e4bb-4614-a6cf-7345ace518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ecf9de3-b5c2-4cc6-8890-b6303e3a2c88">
      <Terms xmlns="http://schemas.microsoft.com/office/infopath/2007/PartnerControls"/>
    </lcf76f155ced4ddcb4097134ff3c332f>
    <TaxCatchAll xmlns="32f99b6b-e4bb-4614-a6cf-7345ace518e6" xsi:nil="true"/>
  </documentManagement>
</p:properties>
</file>

<file path=customXml/itemProps1.xml><?xml version="1.0" encoding="utf-8"?>
<ds:datastoreItem xmlns:ds="http://schemas.openxmlformats.org/officeDocument/2006/customXml" ds:itemID="{B9D6011B-2B8F-41E8-AC1A-5EB112861F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cf9de3-b5c2-4cc6-8890-b6303e3a2c88"/>
    <ds:schemaRef ds:uri="32f99b6b-e4bb-4614-a6cf-7345ace518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80E5D4-FF67-4251-B0A4-7BC757B2A47E}">
  <ds:schemaRefs>
    <ds:schemaRef ds:uri="http://schemas.microsoft.com/sharepoint/v3/contenttype/forms"/>
  </ds:schemaRefs>
</ds:datastoreItem>
</file>

<file path=customXml/itemProps3.xml><?xml version="1.0" encoding="utf-8"?>
<ds:datastoreItem xmlns:ds="http://schemas.openxmlformats.org/officeDocument/2006/customXml" ds:itemID="{A560D568-16B8-4E10-AAEB-AEB3B1A9FBF2}">
  <ds:schemaRefs>
    <ds:schemaRef ds:uri="32f99b6b-e4bb-4614-a6cf-7345ace518e6"/>
    <ds:schemaRef ds:uri="http://schemas.microsoft.com/office/2006/metadata/properties"/>
    <ds:schemaRef ds:uri="http://www.w3.org/XML/1998/namespace"/>
    <ds:schemaRef ds:uri="http://schemas.microsoft.com/office/2006/documentManagement/types"/>
    <ds:schemaRef ds:uri="http://purl.org/dc/elements/1.1/"/>
    <ds:schemaRef ds:uri="4ecf9de3-b5c2-4cc6-8890-b6303e3a2c88"/>
    <ds:schemaRef ds:uri="http://purl.org/dc/dcmitype/"/>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PowerPoint template 2022</Template>
  <TotalTime>47</TotalTime>
  <Words>4086</Words>
  <Application>Microsoft Office PowerPoint</Application>
  <PresentationFormat>Widescreen</PresentationFormat>
  <Paragraphs>404</Paragraphs>
  <Slides>20</Slides>
  <Notes>17</Notes>
  <HiddenSlides>3</HiddenSlides>
  <MMClips>1</MMClips>
  <ScaleCrop>false</ScaleCrop>
  <HeadingPairs>
    <vt:vector size="4" baseType="variant">
      <vt:variant>
        <vt:lpstr>Tema</vt:lpstr>
      </vt:variant>
      <vt:variant>
        <vt:i4>1</vt:i4>
      </vt:variant>
      <vt:variant>
        <vt:lpstr>Slidetitler</vt:lpstr>
      </vt:variant>
      <vt:variant>
        <vt:i4>20</vt:i4>
      </vt:variant>
    </vt:vector>
  </HeadingPairs>
  <TitlesOfParts>
    <vt:vector size="21" baseType="lpstr">
      <vt:lpstr>Office-tema</vt:lpstr>
      <vt:lpstr>Introduktion til guide</vt:lpstr>
      <vt:lpstr>deltagere</vt:lpstr>
      <vt:lpstr>processen</vt:lpstr>
      <vt:lpstr>Find fokusområder</vt:lpstr>
      <vt:lpstr>Agenda for mødet</vt:lpstr>
      <vt:lpstr>Der er altid en god grund …</vt:lpstr>
      <vt:lpstr>Udvikling af skolefravær  set over et </vt:lpstr>
      <vt:lpstr>Skolefravær udvikler sig gradvist</vt:lpstr>
      <vt:lpstr>Skolefravær er altid et sammensat problem</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 Kathrine Kjær Trier</dc:creator>
  <cp:lastModifiedBy>Marianne Lina Myrene Laflor</cp:lastModifiedBy>
  <cp:revision>12</cp:revision>
  <dcterms:created xsi:type="dcterms:W3CDTF">2022-08-08T11:24:41Z</dcterms:created>
  <dcterms:modified xsi:type="dcterms:W3CDTF">2024-10-23T12:06:08Z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0x01010094A08277091E5C4385AA853B7F09ECBE</vt:lpwstr>
  </property>
  <property fmtid="{D5CDD505-2E9C-101B-9397-08002B2CF9AE}" pid="3" name="MediaServiceImageTags">
    <vt:lpwstr/>
  </property>
</Properties>
</file>